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81"/>
  </p:handoutMasterIdLst>
  <p:sldIdLst>
    <p:sldId id="256" r:id="rId3"/>
    <p:sldId id="7945" r:id="rId4"/>
    <p:sldId id="7946" r:id="rId5"/>
    <p:sldId id="7947" r:id="rId6"/>
    <p:sldId id="7948" r:id="rId7"/>
    <p:sldId id="7949" r:id="rId8"/>
    <p:sldId id="7950" r:id="rId9"/>
    <p:sldId id="7951" r:id="rId11"/>
    <p:sldId id="7952" r:id="rId12"/>
    <p:sldId id="7953" r:id="rId13"/>
    <p:sldId id="7954" r:id="rId14"/>
    <p:sldId id="7955" r:id="rId15"/>
    <p:sldId id="7956" r:id="rId16"/>
    <p:sldId id="7957" r:id="rId17"/>
    <p:sldId id="7958" r:id="rId18"/>
    <p:sldId id="7959" r:id="rId19"/>
    <p:sldId id="7960" r:id="rId20"/>
    <p:sldId id="7961" r:id="rId21"/>
    <p:sldId id="7962" r:id="rId22"/>
    <p:sldId id="7963" r:id="rId23"/>
    <p:sldId id="8027" r:id="rId24"/>
    <p:sldId id="7964" r:id="rId25"/>
    <p:sldId id="7965" r:id="rId26"/>
    <p:sldId id="7966" r:id="rId27"/>
    <p:sldId id="7967" r:id="rId28"/>
    <p:sldId id="7968" r:id="rId29"/>
    <p:sldId id="7969" r:id="rId30"/>
    <p:sldId id="7970" r:id="rId31"/>
    <p:sldId id="7971" r:id="rId32"/>
    <p:sldId id="7972" r:id="rId33"/>
    <p:sldId id="7973" r:id="rId34"/>
    <p:sldId id="7974" r:id="rId35"/>
    <p:sldId id="7975" r:id="rId36"/>
    <p:sldId id="7976" r:id="rId37"/>
    <p:sldId id="7977" r:id="rId38"/>
    <p:sldId id="7978" r:id="rId39"/>
    <p:sldId id="7979" r:id="rId40"/>
    <p:sldId id="7980" r:id="rId41"/>
    <p:sldId id="7981" r:id="rId42"/>
    <p:sldId id="7982" r:id="rId43"/>
    <p:sldId id="7983" r:id="rId44"/>
    <p:sldId id="7984" r:id="rId45"/>
    <p:sldId id="7985" r:id="rId46"/>
    <p:sldId id="7986" r:id="rId47"/>
    <p:sldId id="7987" r:id="rId48"/>
    <p:sldId id="7988" r:id="rId49"/>
    <p:sldId id="7989" r:id="rId50"/>
    <p:sldId id="7990" r:id="rId51"/>
    <p:sldId id="7991" r:id="rId52"/>
    <p:sldId id="7992" r:id="rId53"/>
    <p:sldId id="7993" r:id="rId54"/>
    <p:sldId id="7994" r:id="rId55"/>
    <p:sldId id="7995" r:id="rId56"/>
    <p:sldId id="7996" r:id="rId57"/>
    <p:sldId id="7997" r:id="rId58"/>
    <p:sldId id="7998" r:id="rId59"/>
    <p:sldId id="7999" r:id="rId60"/>
    <p:sldId id="8000" r:id="rId61"/>
    <p:sldId id="8001" r:id="rId62"/>
    <p:sldId id="8002" r:id="rId63"/>
    <p:sldId id="8003" r:id="rId64"/>
    <p:sldId id="8004" r:id="rId65"/>
    <p:sldId id="8005" r:id="rId66"/>
    <p:sldId id="8006" r:id="rId67"/>
    <p:sldId id="8007" r:id="rId68"/>
    <p:sldId id="8008" r:id="rId69"/>
    <p:sldId id="8009" r:id="rId70"/>
    <p:sldId id="8018" r:id="rId71"/>
    <p:sldId id="8020" r:id="rId72"/>
    <p:sldId id="8012" r:id="rId73"/>
    <p:sldId id="8013" r:id="rId74"/>
    <p:sldId id="8014" r:id="rId75"/>
    <p:sldId id="8015" r:id="rId76"/>
    <p:sldId id="8016" r:id="rId77"/>
    <p:sldId id="8111" r:id="rId78"/>
    <p:sldId id="8112" r:id="rId79"/>
    <p:sldId id="8017" r:id="rId8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hyperlink" Target="http://www.image-net.org/" TargetMode="External"/><Relationship Id="rId7" Type="http://schemas.openxmlformats.org/officeDocument/2006/relationships/hyperlink" Target="http://opendata.pku.edu.cn/" TargetMode="External"/><Relationship Id="rId6" Type="http://schemas.openxmlformats.org/officeDocument/2006/relationships/hyperlink" Target="https://www.google.com/finance" TargetMode="External"/><Relationship Id="rId5" Type="http://schemas.openxmlformats.org/officeDocument/2006/relationships/hyperlink" Target="http://aws.amazon.com/datasets" TargetMode="External"/><Relationship Id="rId4" Type="http://schemas.openxmlformats.org/officeDocument/2006/relationships/hyperlink" Target="https://developers.facebook.com/docs/graph-api" TargetMode="External"/><Relationship Id="rId3" Type="http://schemas.openxmlformats.org/officeDocument/2006/relationships/hyperlink" Target="http://open-data.europa.eu/en/data/" TargetMode="External"/><Relationship Id="rId2" Type="http://schemas.openxmlformats.org/officeDocument/2006/relationships/hyperlink" Target="http://www.census.gov/data.html" TargetMode="External"/><Relationship Id="rId16" Type="http://schemas.openxmlformats.org/officeDocument/2006/relationships/notesSlide" Target="../notesSlides/notesSlide5.xml"/><Relationship Id="rId15" Type="http://schemas.openxmlformats.org/officeDocument/2006/relationships/slideLayout" Target="../slideLayouts/slideLayout2.xml"/><Relationship Id="rId14" Type="http://schemas.openxmlformats.org/officeDocument/2006/relationships/tags" Target="../tags/tag8.xml"/><Relationship Id="rId13" Type="http://schemas.openxmlformats.org/officeDocument/2006/relationships/hyperlink" Target="https://www.microsoft.com/en-us/research/project/mslr/" TargetMode="External"/><Relationship Id="rId12" Type="http://schemas.openxmlformats.org/officeDocument/2006/relationships/hyperlink" Target="https://www.microsoft.com/en-us/research/project/letor-learning-rank-information-retrieval/" TargetMode="External"/><Relationship Id="rId11" Type="http://schemas.openxmlformats.org/officeDocument/2006/relationships/hyperlink" Target="https://www.netflixprize.com/" TargetMode="External"/><Relationship Id="rId10" Type="http://schemas.openxmlformats.org/officeDocument/2006/relationships/hyperlink" Target="https://grouplens.org/datasets/movielens/" TargetMode="Externa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24.png"/><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2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28.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image" Target="../media/image52.png"/><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tags" Target="../tags/tag5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122045"/>
            <a:ext cx="3861435" cy="2387600"/>
          </a:xfrm>
          <a:prstGeom prst="rect">
            <a:avLst/>
          </a:prstGeom>
        </p:spPr>
        <p:txBody>
          <a:bodyPr>
            <a:normAutofit/>
          </a:bodyPr>
          <a:lstStyle/>
          <a:p>
            <a:pPr algn="l">
              <a:defRPr sz="4100">
                <a:solidFill>
                  <a:srgbClr val="C00000"/>
                </a:solidFill>
              </a:defRPr>
            </a:pPr>
            <a:r>
              <a:rPr lang="zh-CN" sz="3800" dirty="0">
                <a:latin typeface="Calibri Light" panose="020F0302020204030204" charset="0"/>
                <a:ea typeface="宋体" panose="02010600030101010101" pitchFamily="2" charset="-122"/>
                <a:cs typeface="Calibri Light" panose="020F0302020204030204" charset="0"/>
                <a:sym typeface="+mn-ea"/>
              </a:rPr>
              <a:t>数据采集与实战</a:t>
            </a:r>
            <a:br>
              <a:rPr lang="zh-CN" sz="3800">
                <a:ea typeface="宋体" panose="02010600030101010101" pitchFamily="2" charset="-122"/>
                <a:sym typeface="+mn-ea"/>
              </a:rPr>
            </a:br>
            <a:r>
              <a:rPr sz="3800" dirty="0">
                <a:sym typeface="+mn-ea"/>
              </a:rPr>
              <a:t>Lesson</a:t>
            </a:r>
            <a:r>
              <a:rPr lang="en-US" altLang="zh-CN" sz="3800" dirty="0">
                <a:sym typeface="+mn-ea"/>
              </a:rPr>
              <a:t>1</a:t>
            </a:r>
            <a:r>
              <a:rPr lang="en-US" altLang="zh-CN" sz="3800" dirty="0">
                <a:ea typeface="宋体" panose="02010600030101010101" pitchFamily="2" charset="-122"/>
                <a:sym typeface="+mn-ea"/>
              </a:rPr>
              <a:t>-2</a:t>
            </a:r>
            <a:br>
              <a:rPr lang="en-US" altLang="zh-CN" sz="3800" dirty="0">
                <a:ea typeface="宋体" panose="02010600030101010101" pitchFamily="2" charset="-122"/>
                <a:sym typeface="+mn-ea"/>
              </a:rPr>
            </a:b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8</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我们从哪些维度可以收集数据</a:t>
            </a:r>
            <a:r>
              <a:rPr lang="zh-CN" altLang="zh-CN" sz="1800" dirty="0">
                <a:ea typeface="宋体" panose="02010600030101010101" pitchFamily="2" charset="-122"/>
                <a:sym typeface="+mn-ea"/>
              </a:rPr>
              <a:t>？</a:t>
            </a:r>
            <a:endParaRPr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1</a:t>
            </a:r>
            <a:r>
              <a:rPr lang="zh-CN" altLang="en-US" sz="1800" dirty="0">
                <a:ea typeface="宋体" panose="02010600030101010101" pitchFamily="2" charset="-122"/>
                <a:sym typeface="+mn-ea"/>
              </a:rPr>
              <a:t>、</a:t>
            </a:r>
            <a:r>
              <a:rPr altLang="zh-CN" sz="1800" dirty="0">
                <a:ea typeface="宋体" panose="02010600030101010101" pitchFamily="2" charset="-122"/>
                <a:sym typeface="+mn-ea"/>
              </a:rPr>
              <a:t>开放数据源</a:t>
            </a:r>
            <a:endParaRPr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一般针对行业的数据库</a:t>
            </a:r>
            <a:r>
              <a:rPr lang="zh-CN" sz="1800" dirty="0">
                <a:ea typeface="宋体" panose="02010600030101010101" pitchFamily="2" charset="-122"/>
                <a:sym typeface="+mn-ea"/>
              </a:rPr>
              <a:t>，</a:t>
            </a:r>
            <a:r>
              <a:rPr altLang="zh-CN" sz="1800" dirty="0">
                <a:ea typeface="宋体" panose="02010600030101010101" pitchFamily="2" charset="-122"/>
                <a:sym typeface="+mn-ea"/>
              </a:rPr>
              <a:t>比如美国人口调查局开放了美国的人口信息、地区分布和教育情况数据。除了政府外，企业和高校也会开放相应的大数据</a:t>
            </a:r>
            <a:endParaRPr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很多研究都是基于开放数据</a:t>
            </a:r>
            <a:r>
              <a:rPr lang="zh-CN" sz="1800" dirty="0">
                <a:ea typeface="宋体" panose="02010600030101010101" pitchFamily="2" charset="-122"/>
                <a:sym typeface="+mn-ea"/>
              </a:rPr>
              <a:t>集</a:t>
            </a:r>
            <a:r>
              <a:rPr altLang="zh-CN" sz="1800" dirty="0">
                <a:ea typeface="宋体" panose="02010600030101010101" pitchFamily="2" charset="-122"/>
                <a:sym typeface="+mn-ea"/>
              </a:rPr>
              <a:t>进行的，</a:t>
            </a:r>
            <a:r>
              <a:rPr lang="zh-CN" sz="1800" dirty="0">
                <a:ea typeface="宋体" panose="02010600030101010101" pitchFamily="2" charset="-122"/>
                <a:sym typeface="+mn-ea"/>
              </a:rPr>
              <a:t>比如</a:t>
            </a:r>
            <a:r>
              <a:rPr lang="en-US" altLang="zh-CN" sz="1800" dirty="0">
                <a:ea typeface="宋体" panose="02010600030101010101" pitchFamily="2" charset="-122"/>
                <a:sym typeface="+mn-ea"/>
              </a:rPr>
              <a:t>MovieLens</a:t>
            </a:r>
            <a:r>
              <a:rPr lang="zh-CN" altLang="zh-CN" sz="1800" dirty="0">
                <a:ea typeface="宋体" panose="02010600030101010101" pitchFamily="2" charset="-122"/>
                <a:sym typeface="+mn-ea"/>
              </a:rPr>
              <a:t>，</a:t>
            </a:r>
            <a:endParaRPr lang="zh-CN" altLang="zh-CN" sz="1800" dirty="0">
              <a:ea typeface="宋体" panose="02010600030101010101" pitchFamily="2" charset="-122"/>
              <a:sym typeface="+mn-ea"/>
            </a:endParaRPr>
          </a:p>
          <a:p>
            <a:pPr marL="0" indent="0">
              <a:lnSpc>
                <a:spcPct val="150000"/>
              </a:lnSpc>
              <a:buNone/>
            </a:pPr>
            <a:r>
              <a:rPr altLang="zh-CN" sz="1800" dirty="0">
                <a:ea typeface="宋体" panose="02010600030101010101" pitchFamily="2" charset="-122"/>
                <a:sym typeface="+mn-ea"/>
              </a:rPr>
              <a:t>Netflix Prize DataSet</a:t>
            </a:r>
            <a:r>
              <a:rPr lang="zh-CN" sz="1800" dirty="0">
                <a:ea typeface="宋体" panose="02010600030101010101" pitchFamily="2" charset="-122"/>
                <a:sym typeface="+mn-ea"/>
              </a:rPr>
              <a:t>，</a:t>
            </a:r>
            <a:r>
              <a:rPr altLang="zh-CN" sz="1800" dirty="0">
                <a:ea typeface="宋体" panose="02010600030101010101" pitchFamily="2" charset="-122"/>
                <a:sym typeface="+mn-ea"/>
              </a:rPr>
              <a:t>LETOR，MSLR，Yahoo Learning </a:t>
            </a:r>
            <a:r>
              <a:rPr lang="en-US" altLang="zh-CN" sz="1800" dirty="0">
                <a:ea typeface="宋体" panose="02010600030101010101" pitchFamily="2" charset="-122"/>
                <a:sym typeface="+mn-ea"/>
              </a:rPr>
              <a:t>to Rank</a:t>
            </a:r>
            <a:r>
              <a:rPr lang="zh-CN" altLang="zh-CN" sz="1800" dirty="0">
                <a:ea typeface="宋体" panose="02010600030101010101" pitchFamily="2" charset="-122"/>
                <a:sym typeface="+mn-ea"/>
              </a:rPr>
              <a:t>数据集</a:t>
            </a:r>
            <a:r>
              <a:rPr lang="zh-CN" sz="1800" dirty="0">
                <a:ea typeface="宋体" panose="02010600030101010101" pitchFamily="2" charset="-122"/>
                <a:sym typeface="+mn-ea"/>
              </a:rPr>
              <a:t>等</a:t>
            </a:r>
            <a:endParaRPr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
        <p:nvSpPr>
          <p:cNvPr id="2" name="Content Placeholder 2"/>
          <p:cNvSpPr txBox="1">
            <a:spLocks noGrp="1"/>
          </p:cNvSpPr>
          <p:nvPr/>
        </p:nvSpPr>
        <p:spPr>
          <a:xfrm>
            <a:off x="6427470" y="153035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altLang="zh-CN" sz="1800" dirty="0">
                <a:ea typeface="宋体" panose="02010600030101010101" pitchFamily="2" charset="-122"/>
                <a:sym typeface="+mn-ea"/>
              </a:rPr>
              <a:t>爬虫抓取</a:t>
            </a:r>
            <a:endParaRPr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爬虫</a:t>
            </a:r>
            <a:r>
              <a:rPr lang="zh-CN" sz="1800" dirty="0">
                <a:ea typeface="宋体" panose="02010600030101010101" pitchFamily="2" charset="-122"/>
                <a:sym typeface="+mn-ea"/>
              </a:rPr>
              <a:t>工具，可视化易操作</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爬虫代码，自己编写，抓取</a:t>
            </a:r>
            <a:r>
              <a:rPr altLang="zh-CN" sz="1800" dirty="0">
                <a:ea typeface="宋体" panose="02010600030101010101" pitchFamily="2" charset="-122"/>
                <a:sym typeface="+mn-ea"/>
              </a:rPr>
              <a:t>特定网站或App</a:t>
            </a:r>
            <a:endParaRPr altLang="zh-CN"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3</a:t>
            </a:r>
            <a:r>
              <a:rPr lang="zh-CN" altLang="en-US" sz="1800" dirty="0">
                <a:ea typeface="宋体" panose="02010600030101010101" pitchFamily="2" charset="-122"/>
                <a:sym typeface="+mn-ea"/>
              </a:rPr>
              <a:t>、</a:t>
            </a:r>
            <a:r>
              <a:rPr altLang="zh-CN" sz="1800" dirty="0">
                <a:ea typeface="宋体" panose="02010600030101010101" pitchFamily="2" charset="-122"/>
                <a:sym typeface="+mn-ea"/>
              </a:rPr>
              <a:t>传感器</a:t>
            </a:r>
            <a:endParaRPr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比如无人驾驶的传感器数据，新零售的传感器数据，</a:t>
            </a:r>
            <a:r>
              <a:rPr altLang="zh-CN" sz="1800" dirty="0">
                <a:ea typeface="宋体" panose="02010600030101010101" pitchFamily="2" charset="-122"/>
                <a:sym typeface="+mn-ea"/>
              </a:rPr>
              <a:t>采集的是物理信息</a:t>
            </a:r>
            <a:r>
              <a:rPr lang="zh-CN" sz="1800" dirty="0">
                <a:ea typeface="宋体" panose="02010600030101010101" pitchFamily="2" charset="-122"/>
                <a:sym typeface="+mn-ea"/>
              </a:rPr>
              <a:t>（</a:t>
            </a:r>
            <a:r>
              <a:rPr altLang="zh-CN" sz="1800" dirty="0">
                <a:ea typeface="宋体" panose="02010600030101010101" pitchFamily="2" charset="-122"/>
                <a:sym typeface="+mn-ea"/>
              </a:rPr>
              <a:t>图像、视频、或者某个物体的速度、热度、压强等</a:t>
            </a:r>
            <a:r>
              <a:rPr lang="zh-CN" sz="1800" dirty="0">
                <a:ea typeface="宋体" panose="02010600030101010101" pitchFamily="2" charset="-122"/>
                <a:sym typeface="+mn-ea"/>
              </a:rPr>
              <a:t>）</a:t>
            </a:r>
            <a:endParaRPr altLang="zh-CN"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4</a:t>
            </a:r>
            <a:r>
              <a:rPr lang="zh-CN" altLang="en-US" sz="1800" dirty="0">
                <a:ea typeface="宋体" panose="02010600030101010101" pitchFamily="2" charset="-122"/>
                <a:sym typeface="+mn-ea"/>
              </a:rPr>
              <a:t>、</a:t>
            </a:r>
            <a:r>
              <a:rPr altLang="zh-CN" sz="1800" dirty="0">
                <a:ea typeface="宋体" panose="02010600030101010101" pitchFamily="2" charset="-122"/>
                <a:sym typeface="+mn-ea"/>
              </a:rPr>
              <a:t>日志采集</a:t>
            </a:r>
            <a:endParaRPr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用于</a:t>
            </a:r>
            <a:r>
              <a:rPr altLang="zh-CN" sz="1800" dirty="0">
                <a:ea typeface="宋体" panose="02010600030101010101" pitchFamily="2" charset="-122"/>
                <a:sym typeface="+mn-ea"/>
              </a:rPr>
              <a:t>统计用户的操作。可以在前端进行埋点，</a:t>
            </a:r>
            <a:r>
              <a:rPr lang="zh-CN" sz="1800" dirty="0">
                <a:ea typeface="宋体" panose="02010600030101010101" pitchFamily="2" charset="-122"/>
                <a:sym typeface="+mn-ea"/>
              </a:rPr>
              <a:t>或</a:t>
            </a:r>
            <a:r>
              <a:rPr altLang="zh-CN" sz="1800" dirty="0">
                <a:ea typeface="宋体" panose="02010600030101010101" pitchFamily="2" charset="-122"/>
                <a:sym typeface="+mn-ea"/>
              </a:rPr>
              <a:t>在后端进行脚本收集、统计，来分析网站的访问情况，使用瓶颈等</a:t>
            </a:r>
            <a:endParaRPr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800" dirty="0">
                <a:ea typeface="宋体" panose="02010600030101010101" pitchFamily="2" charset="-122"/>
                <a:sym typeface="+mn-ea"/>
              </a:rPr>
              <a:t>开放数据源</a:t>
            </a:r>
            <a:endParaRPr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graphicFrame>
        <p:nvGraphicFramePr>
          <p:cNvPr id="3" name="表格 2"/>
          <p:cNvGraphicFramePr/>
          <p:nvPr>
            <p:custDataLst>
              <p:tags r:id="rId1"/>
            </p:custDataLst>
          </p:nvPr>
        </p:nvGraphicFramePr>
        <p:xfrm>
          <a:off x="270510" y="2042795"/>
          <a:ext cx="5975350" cy="3990340"/>
        </p:xfrm>
        <a:graphic>
          <a:graphicData uri="http://schemas.openxmlformats.org/drawingml/2006/table">
            <a:tbl>
              <a:tblPr firstRow="1" bandRow="1">
                <a:tableStyleId>{5C22544A-7EE6-4342-B048-85BDC9FD1C3A}</a:tableStyleId>
              </a:tblPr>
              <a:tblGrid>
                <a:gridCol w="1325245"/>
                <a:gridCol w="2505075"/>
                <a:gridCol w="2145030"/>
              </a:tblGrid>
              <a:tr h="381000">
                <a:tc>
                  <a:txBody>
                    <a:bodyPr/>
                    <a:p>
                      <a:pPr algn="ctr">
                        <a:buNone/>
                      </a:pPr>
                      <a:r>
                        <a:rPr lang="zh-CN" sz="1400" b="1">
                          <a:solidFill>
                            <a:srgbClr val="000000"/>
                          </a:solidFill>
                          <a:latin typeface="宋体" panose="02010600030101010101" pitchFamily="2" charset="-122"/>
                          <a:ea typeface="宋体" panose="02010600030101010101" pitchFamily="2" charset="-122"/>
                        </a:rPr>
                        <a:t>单位</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b="1">
                          <a:solidFill>
                            <a:srgbClr val="000000"/>
                          </a:solidFill>
                          <a:latin typeface="宋体" panose="02010600030101010101" pitchFamily="2" charset="-122"/>
                          <a:ea typeface="宋体" panose="02010600030101010101" pitchFamily="2" charset="-122"/>
                        </a:rPr>
                        <a:t>数据源</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b="1">
                          <a:solidFill>
                            <a:srgbClr val="000000"/>
                          </a:solidFill>
                          <a:latin typeface="宋体" panose="02010600030101010101" pitchFamily="2" charset="-122"/>
                          <a:ea typeface="宋体" panose="02010600030101010101" pitchFamily="2" charset="-122"/>
                        </a:rPr>
                        <a:t>网址</a:t>
                      </a:r>
                      <a:endParaRPr lang="zh-CN" altLang="en-US" sz="1400" b="1">
                        <a:solidFill>
                          <a:srgbClr val="000000"/>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zh-CN" sz="1400">
                          <a:solidFill>
                            <a:srgbClr val="333333"/>
                          </a:solidFill>
                          <a:latin typeface="宋体" panose="02010600030101010101" pitchFamily="2" charset="-122"/>
                          <a:ea typeface="宋体" panose="02010600030101010101" pitchFamily="2" charset="-122"/>
                        </a:rPr>
                        <a:t>美国人口调查局</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rPr>
                        <a:t>提供人口信息，地区分布和教育情况等美国公民相关的数据</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2" tooltip="http://www.census.gov/data.html"/>
                        </a:rPr>
                        <a:t>http://www.census.gov/data.html</a:t>
                      </a:r>
                      <a:endParaRPr lang="en-US" altLang="en-US" sz="1400">
                        <a:solidFill>
                          <a:srgbClr val="0000FF"/>
                        </a:solidFill>
                        <a:latin typeface="宋体" panose="02010600030101010101" pitchFamily="2" charset="-122"/>
                        <a:ea typeface="宋体" panose="02010600030101010101" pitchFamily="2" charset="-122"/>
                        <a:hlinkClick r:id="rId2" tooltip="http://www.census.gov/data.html"/>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zh-CN" sz="1400">
                          <a:solidFill>
                            <a:srgbClr val="333333"/>
                          </a:solidFill>
                          <a:latin typeface="宋体" panose="02010600030101010101" pitchFamily="2" charset="-122"/>
                          <a:ea typeface="宋体" panose="02010600030101010101" pitchFamily="2" charset="-122"/>
                        </a:rPr>
                        <a:t>欧盟</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rPr>
                        <a:t>欧盟开放数据平台，提供欧盟各机构的大量数据。</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3" tooltip="http://open-data.europa.eu/en/data/"/>
                        </a:rPr>
                        <a:t>http://open-data.europa.eu/en/data/</a:t>
                      </a:r>
                      <a:endParaRPr lang="en-US" altLang="en-US" sz="1400">
                        <a:solidFill>
                          <a:srgbClr val="0000FF"/>
                        </a:solidFill>
                        <a:latin typeface="宋体" panose="02010600030101010101" pitchFamily="2" charset="-122"/>
                        <a:ea typeface="宋体" panose="02010600030101010101" pitchFamily="2" charset="-122"/>
                        <a:hlinkClick r:id="rId3" tooltip="http://open-data.europa.eu/en/data/"/>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en-US" sz="1400">
                          <a:solidFill>
                            <a:srgbClr val="333333"/>
                          </a:solidFill>
                          <a:latin typeface="宋体" panose="02010600030101010101" pitchFamily="2" charset="-122"/>
                          <a:ea typeface="宋体" panose="02010600030101010101" pitchFamily="2" charset="-122"/>
                        </a:rPr>
                        <a:t>Facebook</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Facebook官方提供的API，用于查询用户公开的海量信息</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4" tooltip="https://developers.facebook.com/docs/graph-api"/>
                        </a:rPr>
                        <a:t>https://developers.facebook.com/docs/graph-api</a:t>
                      </a:r>
                      <a:endParaRPr lang="en-US" altLang="en-US" sz="1400">
                        <a:solidFill>
                          <a:srgbClr val="0000FF"/>
                        </a:solidFill>
                        <a:latin typeface="宋体" panose="02010600030101010101" pitchFamily="2" charset="-122"/>
                        <a:ea typeface="宋体" panose="02010600030101010101" pitchFamily="2" charset="-122"/>
                        <a:hlinkClick r:id="rId4" tooltip="https://developers.facebook.com/docs/graph-api"/>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en-US" sz="1400">
                          <a:solidFill>
                            <a:srgbClr val="333333"/>
                          </a:solidFill>
                          <a:latin typeface="宋体" panose="02010600030101010101" pitchFamily="2" charset="-122"/>
                          <a:ea typeface="宋体" panose="02010600030101010101" pitchFamily="2" charset="-122"/>
                        </a:rPr>
                        <a:t>Amazon</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rPr>
                        <a:t>亚马逊网络服务开放数据集</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5" tooltip="http://aws.amazon.com/datasets"/>
                        </a:rPr>
                        <a:t>http://aws.amazon.com/datasets</a:t>
                      </a:r>
                      <a:endParaRPr lang="en-US" altLang="en-US" sz="1400">
                        <a:solidFill>
                          <a:srgbClr val="0000FF"/>
                        </a:solidFill>
                        <a:latin typeface="宋体" panose="02010600030101010101" pitchFamily="2" charset="-122"/>
                        <a:ea typeface="宋体" panose="02010600030101010101" pitchFamily="2" charset="-122"/>
                        <a:hlinkClick r:id="rId5" tooltip="http://aws.amazon.com/datasets"/>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en-US" sz="1400">
                          <a:solidFill>
                            <a:srgbClr val="333333"/>
                          </a:solidFill>
                          <a:latin typeface="宋体" panose="02010600030101010101" pitchFamily="2" charset="-122"/>
                          <a:ea typeface="宋体" panose="02010600030101010101" pitchFamily="2" charset="-122"/>
                        </a:rPr>
                        <a:t>Google</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谷歌金融，收录了40年以来的股票数据，实时更新</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6" tooltip="https://www.google.com/finance"/>
                        </a:rPr>
                        <a:t>https://www.google.com/finance</a:t>
                      </a:r>
                      <a:endParaRPr lang="en-US" altLang="en-US" sz="1400">
                        <a:solidFill>
                          <a:srgbClr val="0000FF"/>
                        </a:solidFill>
                        <a:latin typeface="宋体" panose="02010600030101010101" pitchFamily="2" charset="-122"/>
                        <a:ea typeface="宋体" panose="02010600030101010101" pitchFamily="2" charset="-122"/>
                        <a:hlinkClick r:id="rId6" tooltip="https://www.google.com/finance"/>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zh-CN" sz="1400">
                          <a:solidFill>
                            <a:srgbClr val="333333"/>
                          </a:solidFill>
                          <a:latin typeface="宋体" panose="02010600030101010101" pitchFamily="2" charset="-122"/>
                          <a:ea typeface="宋体" panose="02010600030101010101" pitchFamily="2" charset="-122"/>
                        </a:rPr>
                        <a:t>北京大学</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rPr>
                        <a:t>北京大学开放研究数据平台</a:t>
                      </a:r>
                      <a:endParaRPr lang="zh-CN"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7" tooltip="http://opendata.pku.edu.cn/"/>
                        </a:rPr>
                        <a:t>http://opendata.pku.edu.cn/</a:t>
                      </a:r>
                      <a:endParaRPr lang="en-US" altLang="en-US" sz="1400">
                        <a:solidFill>
                          <a:srgbClr val="0000FF"/>
                        </a:solidFill>
                        <a:latin typeface="宋体" panose="02010600030101010101" pitchFamily="2" charset="-122"/>
                        <a:ea typeface="宋体" panose="02010600030101010101" pitchFamily="2" charset="-122"/>
                        <a:hlinkClick r:id="rId7" tooltip="http://opendata.pku.edu.cn/"/>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ctr">
                        <a:buNone/>
                      </a:pPr>
                      <a:r>
                        <a:rPr lang="en-US" sz="1400">
                          <a:solidFill>
                            <a:srgbClr val="333333"/>
                          </a:solidFill>
                          <a:latin typeface="宋体" panose="02010600030101010101" pitchFamily="2" charset="-122"/>
                          <a:ea typeface="宋体" panose="02010600030101010101" pitchFamily="2" charset="-122"/>
                        </a:rPr>
                        <a:t>ImageNet</a:t>
                      </a:r>
                      <a:endParaRPr lang="en-US" altLang="en-US" sz="1400">
                        <a:solidFill>
                          <a:srgbClr val="333333"/>
                        </a:solidFill>
                        <a:latin typeface="宋体" panose="02010600030101010101" pitchFamily="2" charset="-122"/>
                        <a:ea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zh-CN" sz="1400">
                          <a:solidFill>
                            <a:srgbClr val="333333"/>
                          </a:solidFill>
                          <a:latin typeface="宋体" panose="02010600030101010101" pitchFamily="2" charset="-122"/>
                          <a:ea typeface="宋体" panose="02010600030101010101" pitchFamily="2" charset="-122"/>
                          <a:cs typeface="宋体" panose="02010600030101010101" pitchFamily="2" charset="-122"/>
                        </a:rPr>
                        <a:t>目前世界上图像识别最大的数据库，包括近1500万张图像</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400">
                          <a:solidFill>
                            <a:srgbClr val="0000FF"/>
                          </a:solidFill>
                          <a:latin typeface="宋体" panose="02010600030101010101" pitchFamily="2" charset="-122"/>
                          <a:ea typeface="宋体" panose="02010600030101010101" pitchFamily="2" charset="-122"/>
                          <a:hlinkClick r:id="rId8" tooltip="http://www.image-net.org/"/>
                        </a:rPr>
                        <a:t>http://www.image-net.org/</a:t>
                      </a:r>
                      <a:endParaRPr lang="en-US" altLang="en-US" sz="1400">
                        <a:solidFill>
                          <a:srgbClr val="0000FF"/>
                        </a:solidFill>
                        <a:latin typeface="宋体" panose="02010600030101010101" pitchFamily="2" charset="-122"/>
                        <a:ea typeface="宋体" panose="02010600030101010101" pitchFamily="2" charset="-122"/>
                        <a:hlinkClick r:id="rId8" tooltip="http://www.image-net.org/"/>
                      </a:endParaRPr>
                    </a:p>
                  </a:txBody>
                  <a:tcPr marL="12700" marR="12700" marT="12700" vert="horz" anchor="t">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custDataLst>
              <p:tags r:id="rId9"/>
            </p:custDataLst>
          </p:nvPr>
        </p:nvGraphicFramePr>
        <p:xfrm>
          <a:off x="6501765" y="2030730"/>
          <a:ext cx="5575300" cy="3660140"/>
        </p:xfrm>
        <a:graphic>
          <a:graphicData uri="http://schemas.openxmlformats.org/drawingml/2006/table">
            <a:tbl>
              <a:tblPr firstRow="1" bandRow="1">
                <a:tableStyleId>{5C22544A-7EE6-4342-B048-85BDC9FD1C3A}</a:tableStyleId>
              </a:tblPr>
              <a:tblGrid>
                <a:gridCol w="1343025"/>
                <a:gridCol w="1790700"/>
                <a:gridCol w="2441575"/>
              </a:tblGrid>
              <a:tr h="381000">
                <a:tc>
                  <a:txBody>
                    <a:bodyPr/>
                    <a:p>
                      <a:pPr algn="l">
                        <a:buNone/>
                      </a:pPr>
                      <a:r>
                        <a:rPr lang="zh-CN" sz="1400">
                          <a:solidFill>
                            <a:srgbClr val="000000"/>
                          </a:solidFill>
                          <a:latin typeface="宋体" panose="02010600030101010101" pitchFamily="2" charset="-122"/>
                          <a:ea typeface="宋体" panose="02010600030101010101" pitchFamily="2" charset="-122"/>
                        </a:rPr>
                        <a:t>数据集</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宋体" panose="02010600030101010101" pitchFamily="2" charset="-122"/>
                          <a:ea typeface="宋体" panose="02010600030101010101" pitchFamily="2" charset="-122"/>
                        </a:rPr>
                        <a:t>说明</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宋体" panose="02010600030101010101" pitchFamily="2" charset="-122"/>
                          <a:ea typeface="宋体" panose="02010600030101010101" pitchFamily="2" charset="-122"/>
                        </a:rPr>
                        <a:t>网址</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l">
                        <a:buNone/>
                      </a:pPr>
                      <a:r>
                        <a:rPr lang="en-US" sz="1400">
                          <a:solidFill>
                            <a:srgbClr val="000000"/>
                          </a:solidFill>
                          <a:latin typeface="宋体" panose="02010600030101010101" pitchFamily="2" charset="-122"/>
                        </a:rPr>
                        <a:t>MovieLens</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电影推荐系统数据集，包括多个大小的版本</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en-US" sz="1400">
                          <a:solidFill>
                            <a:srgbClr val="0000FF"/>
                          </a:solidFill>
                          <a:latin typeface="宋体" panose="02010600030101010101" pitchFamily="2" charset="-122"/>
                          <a:hlinkClick r:id="rId10" tooltip="https://grouplens.org/datasets/movielens/"/>
                        </a:rPr>
                        <a:t>https://grouplens.org/datasets/movielens/</a:t>
                      </a:r>
                      <a:endParaRPr lang="en-US" altLang="en-US" sz="1400">
                        <a:solidFill>
                          <a:srgbClr val="0000FF"/>
                        </a:solidFill>
                        <a:latin typeface="宋体" panose="02010600030101010101" pitchFamily="2" charset="-122"/>
                        <a:hlinkClick r:id="rId10" tooltip="https://grouplens.org/datasets/movielens/"/>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l">
                        <a:buNone/>
                      </a:pPr>
                      <a:r>
                        <a:rPr lang="en-US" sz="1400">
                          <a:solidFill>
                            <a:srgbClr val="000000"/>
                          </a:solidFill>
                          <a:latin typeface="宋体" panose="02010600030101010101" pitchFamily="2" charset="-122"/>
                        </a:rPr>
                        <a:t>Netflix Prize DataSet</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1亿部电影评分，Netflix悬赏100万美金的知名数据集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en-US" sz="1400">
                          <a:solidFill>
                            <a:srgbClr val="0000FF"/>
                          </a:solidFill>
                          <a:latin typeface="宋体" panose="02010600030101010101" pitchFamily="2" charset="-122"/>
                          <a:hlinkClick r:id="rId11" tooltip="https://www.netflixprize.com/"/>
                        </a:rPr>
                        <a:t>https://www.netflixprize.com/</a:t>
                      </a:r>
                      <a:endParaRPr lang="en-US" altLang="en-US" sz="1400">
                        <a:solidFill>
                          <a:srgbClr val="0000FF"/>
                        </a:solidFill>
                        <a:latin typeface="宋体" panose="02010600030101010101" pitchFamily="2" charset="-122"/>
                        <a:hlinkClick r:id="rId11" tooltip="https://www.netflixprize.com/"/>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l">
                        <a:buNone/>
                      </a:pPr>
                      <a:r>
                        <a:rPr lang="en-US" sz="1400">
                          <a:solidFill>
                            <a:srgbClr val="000000"/>
                          </a:solidFill>
                          <a:latin typeface="宋体" panose="02010600030101010101" pitchFamily="2" charset="-122"/>
                        </a:rPr>
                        <a:t>LETOR</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信息检索数据集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en-US" sz="1400">
                          <a:solidFill>
                            <a:srgbClr val="0000FF"/>
                          </a:solidFill>
                          <a:latin typeface="宋体" panose="02010600030101010101" pitchFamily="2" charset="-122"/>
                          <a:hlinkClick r:id="rId12" tooltip="https://www.microsoft.com/en-us/research/project/letor-learning-rank-information-retrieval/"/>
                        </a:rPr>
                        <a:t>https://www.microsoft.com/en-us/research/project/letor-learning-rank-information-retrieval/</a:t>
                      </a:r>
                      <a:endParaRPr lang="en-US" altLang="en-US" sz="1400">
                        <a:solidFill>
                          <a:srgbClr val="0000FF"/>
                        </a:solidFill>
                        <a:latin typeface="宋体" panose="02010600030101010101" pitchFamily="2" charset="-122"/>
                        <a:hlinkClick r:id="rId12" tooltip="https://www.microsoft.com/en-us/research/project/letor-learning-rank-information-retrieval/"/>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l">
                        <a:buNone/>
                      </a:pPr>
                      <a:r>
                        <a:rPr lang="en-US" sz="1400">
                          <a:solidFill>
                            <a:srgbClr val="000000"/>
                          </a:solidFill>
                          <a:latin typeface="宋体" panose="02010600030101010101" pitchFamily="2" charset="-122"/>
                        </a:rPr>
                        <a:t>MSLR</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微软发布的Learning to Rank数据集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en-US" sz="1400">
                          <a:solidFill>
                            <a:srgbClr val="0000FF"/>
                          </a:solidFill>
                          <a:latin typeface="宋体" panose="02010600030101010101" pitchFamily="2" charset="-122"/>
                          <a:hlinkClick r:id="rId13" tooltip="https://www.microsoft.com/en-us/research/project/mslr/"/>
                        </a:rPr>
                        <a:t>https://www.microsoft.com/en-us/research/project/mslr/</a:t>
                      </a:r>
                      <a:endParaRPr lang="en-US" altLang="en-US" sz="1400">
                        <a:solidFill>
                          <a:srgbClr val="0000FF"/>
                        </a:solidFill>
                        <a:latin typeface="宋体" panose="02010600030101010101" pitchFamily="2" charset="-122"/>
                        <a:hlinkClick r:id="rId13" tooltip="https://www.microsoft.com/en-us/research/project/mslr/"/>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1000">
                <a:tc>
                  <a:txBody>
                    <a:bodyPr/>
                    <a:p>
                      <a:pPr algn="l">
                        <a:buNone/>
                      </a:pPr>
                      <a:r>
                        <a:rPr lang="en-US" sz="1400">
                          <a:solidFill>
                            <a:srgbClr val="000000"/>
                          </a:solidFill>
                          <a:latin typeface="宋体" panose="02010600030101010101" pitchFamily="2" charset="-122"/>
                        </a:rPr>
                        <a:t>Yahoo LTR</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雅虎发布的LTR比赛数据集</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None/>
                      </a:pPr>
                      <a:r>
                        <a:rPr lang="en-US" sz="1400">
                          <a:solidFill>
                            <a:srgbClr val="000000"/>
                          </a:solidFill>
                          <a:latin typeface="宋体" panose="02010600030101010101" pitchFamily="2" charset="-122"/>
                        </a:rPr>
                        <a:t>http://webscope.sandbox.yahoo.com/</a:t>
                      </a:r>
                      <a:endParaRPr lang="en-US" altLang="en-US" sz="140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14"/>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a:ea typeface="宋体" panose="02010600030101010101" pitchFamily="2" charset="-122"/>
                <a:sym typeface="+mn-ea"/>
              </a:rPr>
              <a:t>数据源（</a:t>
            </a:r>
            <a:r>
              <a:rPr lang="en-US" dirty="0">
                <a:sym typeface="+mn-ea"/>
              </a:rPr>
              <a:t>nCoV</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3" name="Content Placeholder 2"/>
          <p:cNvSpPr txBox="1">
            <a:spLocks noGrp="1"/>
          </p:cNvSpPr>
          <p:nvPr/>
        </p:nvSpPr>
        <p:spPr>
          <a:xfrm>
            <a:off x="1595755" y="1037590"/>
            <a:ext cx="9807575" cy="84836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2200" dirty="0">
                <a:ea typeface="宋体" panose="02010600030101010101" pitchFamily="2" charset="-122"/>
              </a:rPr>
              <a:t>https://dwz.cn/QzQGw9PN</a:t>
            </a:r>
            <a:endParaRPr altLang="zh-CN" sz="22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595755" y="1658620"/>
            <a:ext cx="8605520" cy="499999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a:ea typeface="宋体" panose="02010600030101010101" pitchFamily="2" charset="-122"/>
                <a:sym typeface="+mn-ea"/>
              </a:rPr>
              <a:t>数据源（</a:t>
            </a:r>
            <a:r>
              <a:rPr lang="en-US" dirty="0">
                <a:sym typeface="+mn-ea"/>
              </a:rPr>
              <a:t>nCoV</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数据源：丁香园 </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https://lab.isaaclin.cn/nCoV/</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全国疫情概览： /nCoV/api/overall</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省份、地区列表： /nCoV/api/provinceName</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地区的疫情数据：/nCoV/api/area</a:t>
            </a:r>
            <a:endParaRPr lang="zh-CN" altLang="en-US"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疫情相关新闻：</a:t>
            </a: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nCoV/api/news</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疫情相关谣言：/nCoV/api/rumors</a:t>
            </a:r>
            <a:endParaRPr lang="zh-CN" altLang="en-US"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爬虫抓取工具</a:t>
            </a:r>
            <a:endParaRPr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火车采集器</a:t>
            </a:r>
            <a:endParaRPr altLang="zh-CN" sz="1800" dirty="0">
              <a:ea typeface="宋体" panose="02010600030101010101" pitchFamily="2" charset="-122"/>
              <a:sym typeface="+mn-ea"/>
            </a:endParaRPr>
          </a:p>
          <a:p>
            <a:pPr marL="0" indent="0">
              <a:lnSpc>
                <a:spcPct val="150000"/>
              </a:lnSpc>
              <a:buNone/>
            </a:pPr>
            <a:r>
              <a:rPr altLang="zh-CN" sz="1800" dirty="0">
                <a:ea typeface="宋体" panose="02010600030101010101" pitchFamily="2" charset="-122"/>
                <a:sym typeface="+mn-ea"/>
              </a:rPr>
              <a:t>1</a:t>
            </a:r>
            <a:r>
              <a:rPr lang="en-US" sz="1800" dirty="0">
                <a:ea typeface="宋体" panose="02010600030101010101" pitchFamily="2" charset="-122"/>
                <a:sym typeface="+mn-ea"/>
              </a:rPr>
              <a:t>4</a:t>
            </a:r>
            <a:r>
              <a:rPr altLang="zh-CN" sz="1800" dirty="0">
                <a:ea typeface="宋体" panose="02010600030101010101" pitchFamily="2" charset="-122"/>
                <a:sym typeface="+mn-ea"/>
              </a:rPr>
              <a:t>年历史，老牌采集工具。不仅可以做抓取工具，也可以做数据清洗、数据分析、数据挖掘、可视化等工作。数据源适用于绝大部分的网页，网页中能看到的内容都可以通过采集规则进行抓取</a:t>
            </a:r>
            <a:endParaRPr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搜集客</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完全可视化操作，无需编程。采集过程所见即所得，抓取结果信息、错误信息等都反应在软件中。没有流程的概念，用户只需要关注抓取什么数据，而流程细节完全交给集搜客来处理。所有爬虫</a:t>
            </a:r>
            <a:r>
              <a:rPr lang="zh-CN" altLang="en-US" sz="1800" dirty="0">
                <a:ea typeface="宋体" panose="02010600030101010101" pitchFamily="2" charset="-122"/>
                <a:sym typeface="+mn-ea"/>
              </a:rPr>
              <a:t>需要</a:t>
            </a:r>
            <a:r>
              <a:rPr lang="en-US" altLang="zh-CN" sz="1800" dirty="0">
                <a:ea typeface="宋体" panose="02010600030101010101" pitchFamily="2" charset="-122"/>
                <a:sym typeface="+mn-ea"/>
              </a:rPr>
              <a:t>在用户自己电脑上跑</a:t>
            </a: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517640" y="1829435"/>
            <a:ext cx="5367020" cy="3896995"/>
          </a:xfrm>
          <a:prstGeom prst="rect">
            <a:avLst/>
          </a:prstGeom>
        </p:spPr>
      </p:pic>
    </p:spTree>
    <p:custDataLst>
      <p:tags r:id="rId2"/>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爬虫抓取工具</a:t>
            </a:r>
            <a:endParaRPr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八爪鱼</a:t>
            </a:r>
            <a:endParaRPr altLang="zh-CN" sz="1800" dirty="0">
              <a:ea typeface="宋体" panose="02010600030101010101" pitchFamily="2" charset="-122"/>
              <a:sym typeface="+mn-ea"/>
            </a:endParaRPr>
          </a:p>
          <a:p>
            <a:pPr marL="0" indent="0">
              <a:lnSpc>
                <a:spcPct val="150000"/>
              </a:lnSpc>
              <a:buNone/>
            </a:pPr>
            <a:r>
              <a:rPr altLang="zh-CN" sz="1800" dirty="0">
                <a:ea typeface="宋体" panose="02010600030101010101" pitchFamily="2" charset="-122"/>
                <a:sym typeface="+mn-ea"/>
              </a:rPr>
              <a:t>知名采集工具，</a:t>
            </a:r>
            <a:r>
              <a:rPr lang="zh-CN" sz="1800" dirty="0">
                <a:ea typeface="宋体" panose="02010600030101010101" pitchFamily="2" charset="-122"/>
                <a:sym typeface="+mn-ea"/>
              </a:rPr>
              <a:t>分为</a:t>
            </a:r>
            <a:r>
              <a:rPr altLang="zh-CN" sz="1800" dirty="0">
                <a:ea typeface="宋体" panose="02010600030101010101" pitchFamily="2" charset="-122"/>
                <a:sym typeface="+mn-ea"/>
              </a:rPr>
              <a:t>免费采集模板，云采集（付费）。</a:t>
            </a:r>
            <a:endParaRPr altLang="zh-CN" sz="1800" dirty="0">
              <a:ea typeface="宋体" panose="02010600030101010101" pitchFamily="2" charset="-122"/>
              <a:sym typeface="+mn-ea"/>
            </a:endParaRPr>
          </a:p>
          <a:p>
            <a:pPr marL="0" indent="0">
              <a:lnSpc>
                <a:spcPct val="150000"/>
              </a:lnSpc>
              <a:buNone/>
            </a:pPr>
            <a:r>
              <a:rPr altLang="zh-CN" sz="1800" dirty="0">
                <a:ea typeface="宋体" panose="02010600030101010101" pitchFamily="2" charset="-122"/>
                <a:sym typeface="+mn-ea"/>
              </a:rPr>
              <a:t>免费的采集模板实际上就是内容采集规则，包括了电商类、生活服务类、社交媒体类、论坛类的网站都可以采集，用起来非常方便。也可以自己来自定义任务。</a:t>
            </a:r>
            <a:endParaRPr altLang="zh-CN" sz="1800" dirty="0">
              <a:ea typeface="宋体" panose="02010600030101010101" pitchFamily="2" charset="-122"/>
              <a:sym typeface="+mn-ea"/>
            </a:endParaRPr>
          </a:p>
          <a:p>
            <a:pPr marL="0" indent="0">
              <a:lnSpc>
                <a:spcPct val="150000"/>
              </a:lnSpc>
              <a:buNone/>
            </a:pPr>
            <a:r>
              <a:rPr altLang="zh-CN" sz="1800" dirty="0">
                <a:ea typeface="宋体" panose="02010600030101010101" pitchFamily="2" charset="-122"/>
                <a:sym typeface="+mn-ea"/>
              </a:rPr>
              <a:t>云采集</a:t>
            </a:r>
            <a:r>
              <a:rPr lang="zh-CN" sz="1800" dirty="0">
                <a:ea typeface="宋体" panose="02010600030101010101" pitchFamily="2" charset="-122"/>
                <a:sym typeface="+mn-ea"/>
              </a:rPr>
              <a:t>，</a:t>
            </a:r>
            <a:r>
              <a:rPr altLang="zh-CN" sz="1800" dirty="0">
                <a:ea typeface="宋体" panose="02010600030101010101" pitchFamily="2" charset="-122"/>
                <a:sym typeface="+mn-ea"/>
              </a:rPr>
              <a:t>就是当你配置好采集任务，就可以交给云端进行采集。八爪鱼一共有5000台服务器，通过云端多节点并发采集，采集速度远远超过本地采集。此外还可以自动切换多个 IP，避免IP被封影响采集</a:t>
            </a:r>
            <a:endParaRPr lang="en-US" altLang="zh-CN"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978650" y="2138680"/>
            <a:ext cx="4724400" cy="3438525"/>
          </a:xfrm>
          <a:prstGeom prst="rect">
            <a:avLst/>
          </a:prstGeom>
        </p:spPr>
      </p:pic>
    </p:spTree>
    <p:custDataLst>
      <p:tags r:id="rId2"/>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传感器</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传感器采集是基于特定的设备，</a:t>
            </a:r>
            <a:r>
              <a:rPr lang="zh-CN" sz="1800" dirty="0">
                <a:ea typeface="宋体" panose="02010600030101010101" pitchFamily="2" charset="-122"/>
                <a:sym typeface="+mn-ea"/>
              </a:rPr>
              <a:t>采集和交互信息</a:t>
            </a:r>
            <a:r>
              <a:rPr lang="zh-CN" altLang="zh-CN" sz="1800" dirty="0">
                <a:ea typeface="宋体" panose="02010600030101010101" pitchFamily="2" charset="-122"/>
                <a:sym typeface="+mn-ea"/>
              </a:rPr>
              <a:t>，包括</a:t>
            </a:r>
            <a:r>
              <a:rPr lang="zh-CN" sz="1800" dirty="0">
                <a:ea typeface="宋体" panose="02010600030101010101" pitchFamily="2" charset="-122"/>
                <a:sym typeface="+mn-ea"/>
              </a:rPr>
              <a:t>图像，语音，温度，重量，测速</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AIot（人工智能物联网）=AI（人工智能）+Iot（物联网）</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场景：智能家居，医疗，会议，交通等</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美的的</a:t>
            </a:r>
            <a:r>
              <a:rPr lang="en-US" altLang="zh-CN" sz="1800" dirty="0">
                <a:ea typeface="宋体" panose="02010600030101010101" pitchFamily="2" charset="-122"/>
                <a:sym typeface="+mn-ea"/>
              </a:rPr>
              <a:t>iot</a:t>
            </a:r>
            <a:r>
              <a:rPr lang="zh-CN" altLang="zh-CN" sz="1800" dirty="0">
                <a:ea typeface="宋体" panose="02010600030101010101" pitchFamily="2" charset="-122"/>
                <a:sym typeface="+mn-ea"/>
              </a:rPr>
              <a:t>战略</a:t>
            </a:r>
            <a:endParaRPr lang="en-US"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567805" y="1814195"/>
            <a:ext cx="5286375" cy="3009900"/>
          </a:xfrm>
          <a:prstGeom prst="rect">
            <a:avLst/>
          </a:prstGeom>
        </p:spPr>
      </p:pic>
    </p:spTree>
    <p:custDataLst>
      <p:tags r:id="rId2"/>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b="1" dirty="0" smtClean="0">
                <a:latin typeface="宋体" panose="02010600030101010101" pitchFamily="2" charset="-122"/>
                <a:ea typeface="宋体" panose="02010600030101010101" pitchFamily="2" charset="-122"/>
                <a:cs typeface="宋体" panose="02010600030101010101" pitchFamily="2" charset="-122"/>
                <a:sym typeface="+mn-ea"/>
              </a:rPr>
              <a:t>亚马逊无</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人</a:t>
            </a:r>
            <a:r>
              <a:rPr lang="zh-CN" altLang="en-US" sz="1800" b="1" dirty="0" smtClean="0">
                <a:latin typeface="宋体" panose="02010600030101010101" pitchFamily="2" charset="-122"/>
                <a:ea typeface="宋体" panose="02010600030101010101" pitchFamily="2" charset="-122"/>
                <a:cs typeface="宋体" panose="02010600030101010101" pitchFamily="2" charset="-122"/>
                <a:sym typeface="+mn-ea"/>
              </a:rPr>
              <a:t>超市 </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Amazon </a:t>
            </a:r>
            <a:r>
              <a:rPr lang="en-US" altLang="zh-CN" sz="1800" b="1" dirty="0" smtClean="0">
                <a:latin typeface="宋体" panose="02010600030101010101" pitchFamily="2" charset="-122"/>
                <a:ea typeface="宋体" panose="02010600030101010101" pitchFamily="2" charset="-122"/>
                <a:cs typeface="宋体" panose="02010600030101010101" pitchFamily="2" charset="-122"/>
                <a:sym typeface="+mn-ea"/>
              </a:rPr>
              <a:t>Go</a:t>
            </a:r>
            <a:endParaRPr sz="1800" b="1"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lang="zh-CN" sz="1800" b="1"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 name="组合 1"/>
          <p:cNvGrpSpPr/>
          <p:nvPr/>
        </p:nvGrpSpPr>
        <p:grpSpPr>
          <a:xfrm>
            <a:off x="1228725" y="2073275"/>
            <a:ext cx="11038840" cy="3968750"/>
            <a:chOff x="1996" y="2338"/>
            <a:chExt cx="17384" cy="6250"/>
          </a:xfrm>
        </p:grpSpPr>
        <p:sp>
          <p:nvSpPr>
            <p:cNvPr id="33" name="Freeform 40"/>
            <p:cNvSpPr/>
            <p:nvPr/>
          </p:nvSpPr>
          <p:spPr bwMode="auto">
            <a:xfrm>
              <a:off x="12871" y="2353"/>
              <a:ext cx="4287" cy="3850"/>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blipFill rotWithShape="1">
              <a:blip r:embed="rId1"/>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p>
              <a:pPr algn="ctr" defTabSz="1777365">
                <a:lnSpc>
                  <a:spcPct val="90000"/>
                </a:lnSpc>
                <a:spcBef>
                  <a:spcPct val="0"/>
                </a:spcBef>
                <a:spcAft>
                  <a:spcPct val="35000"/>
                </a:spcAft>
              </a:pPr>
              <a:endParaRPr lang="zh-CN" altLang="en-US" sz="4000"/>
            </a:p>
          </p:txBody>
        </p:sp>
        <p:sp>
          <p:nvSpPr>
            <p:cNvPr id="37" name="Freeform 42"/>
            <p:cNvSpPr/>
            <p:nvPr/>
          </p:nvSpPr>
          <p:spPr bwMode="auto">
            <a:xfrm>
              <a:off x="9292" y="2338"/>
              <a:ext cx="4287" cy="3850"/>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blipFill rotWithShape="1">
              <a:blip r:embed="rId2"/>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p>
              <a:pPr algn="ctr" defTabSz="1777365">
                <a:lnSpc>
                  <a:spcPct val="90000"/>
                </a:lnSpc>
                <a:spcBef>
                  <a:spcPct val="0"/>
                </a:spcBef>
                <a:spcAft>
                  <a:spcPct val="35000"/>
                </a:spcAft>
              </a:pPr>
              <a:endParaRPr lang="zh-CN" altLang="en-US" sz="4000"/>
            </a:p>
          </p:txBody>
        </p:sp>
        <p:sp>
          <p:nvSpPr>
            <p:cNvPr id="39" name="Freeform 44"/>
            <p:cNvSpPr/>
            <p:nvPr/>
          </p:nvSpPr>
          <p:spPr bwMode="auto">
            <a:xfrm>
              <a:off x="5790" y="2338"/>
              <a:ext cx="4283" cy="3850"/>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blipFill rotWithShape="1">
              <a:blip r:embed="rId3"/>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p>
              <a:pPr algn="ctr" defTabSz="1777365">
                <a:lnSpc>
                  <a:spcPct val="90000"/>
                </a:lnSpc>
                <a:spcBef>
                  <a:spcPct val="0"/>
                </a:spcBef>
                <a:spcAft>
                  <a:spcPct val="35000"/>
                </a:spcAft>
              </a:pPr>
              <a:endParaRPr lang="zh-CN" altLang="en-US" sz="4000"/>
            </a:p>
          </p:txBody>
        </p:sp>
        <p:sp>
          <p:nvSpPr>
            <p:cNvPr id="41" name="Freeform 46"/>
            <p:cNvSpPr/>
            <p:nvPr/>
          </p:nvSpPr>
          <p:spPr bwMode="auto">
            <a:xfrm>
              <a:off x="1996" y="2384"/>
              <a:ext cx="4287" cy="3850"/>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blipFill rotWithShape="1">
              <a:blip r:embed="rId4"/>
              <a:stretch>
                <a:fillRect/>
              </a:stretch>
            </a:blipFill>
            <a:ln w="76200">
              <a:solidFill>
                <a:srgbClr val="FFC000"/>
              </a:solidFill>
            </a:ln>
            <a:effectLst>
              <a:outerShdw blurRad="152400" dist="38100" algn="l" rotWithShape="0">
                <a:prstClr val="black">
                  <a:alpha val="32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p>
              <a:pPr algn="ctr" defTabSz="1777365">
                <a:lnSpc>
                  <a:spcPct val="90000"/>
                </a:lnSpc>
                <a:spcBef>
                  <a:spcPct val="0"/>
                </a:spcBef>
                <a:spcAft>
                  <a:spcPct val="35000"/>
                </a:spcAft>
              </a:pPr>
              <a:endParaRPr lang="zh-CN" altLang="en-US" sz="4000"/>
            </a:p>
          </p:txBody>
        </p:sp>
        <p:sp>
          <p:nvSpPr>
            <p:cNvPr id="57" name="TextBox 39"/>
            <p:cNvSpPr txBox="1"/>
            <p:nvPr/>
          </p:nvSpPr>
          <p:spPr>
            <a:xfrm>
              <a:off x="2267" y="7102"/>
              <a:ext cx="2897" cy="896"/>
            </a:xfrm>
            <a:prstGeom prst="rect">
              <a:avLst/>
            </a:prstGeom>
            <a:noFill/>
          </p:spPr>
          <p:txBody>
            <a:bodyPr wrap="square" rtlCol="0">
              <a:spAutoFit/>
            </a:bodyPr>
            <a:p>
              <a:pPr lvl="0" algn="ctr" defTabSz="1375410">
                <a:lnSpc>
                  <a:spcPct val="112000"/>
                </a:lnSpc>
                <a:spcBef>
                  <a:spcPts val="535"/>
                </a:spcBef>
                <a:defRPr/>
              </a:pPr>
              <a:r>
                <a:rPr lang="zh-CN" altLang="en-US" sz="1400" kern="0" dirty="0">
                  <a:solidFill>
                    <a:srgbClr val="595959"/>
                  </a:solidFill>
                </a:rPr>
                <a:t>手机打开虚拟购物篮 扫描进入超市</a:t>
              </a:r>
              <a:endParaRPr lang="zh-CN" altLang="en-US" sz="1400" kern="0" dirty="0">
                <a:solidFill>
                  <a:srgbClr val="595959"/>
                </a:solidFill>
              </a:endParaRPr>
            </a:p>
          </p:txBody>
        </p:sp>
        <p:sp>
          <p:nvSpPr>
            <p:cNvPr id="58" name="文本框 57"/>
            <p:cNvSpPr txBox="1"/>
            <p:nvPr/>
          </p:nvSpPr>
          <p:spPr>
            <a:xfrm>
              <a:off x="2150" y="6429"/>
              <a:ext cx="3161" cy="662"/>
            </a:xfrm>
            <a:prstGeom prst="rect">
              <a:avLst/>
            </a:prstGeom>
            <a:noFill/>
          </p:spPr>
          <p:txBody>
            <a:bodyPr wrap="square" rtlCol="0">
              <a:spAutoFit/>
            </a:bodyPr>
            <a:p>
              <a:pPr algn="ctr">
                <a:lnSpc>
                  <a:spcPct val="120000"/>
                </a:lnSpc>
              </a:pPr>
              <a:r>
                <a:rPr lang="zh-CN" altLang="en-US" b="1" dirty="0" smtClean="0">
                  <a:solidFill>
                    <a:schemeClr val="tx1">
                      <a:lumMod val="85000"/>
                      <a:lumOff val="15000"/>
                    </a:schemeClr>
                  </a:solidFill>
                </a:rPr>
                <a:t>购物前</a:t>
              </a:r>
              <a:endParaRPr lang="zh-CN" altLang="en-US" b="1" dirty="0" smtClean="0">
                <a:solidFill>
                  <a:schemeClr val="tx1">
                    <a:lumMod val="85000"/>
                    <a:lumOff val="15000"/>
                  </a:schemeClr>
                </a:solidFill>
              </a:endParaRPr>
            </a:p>
          </p:txBody>
        </p:sp>
        <p:sp>
          <p:nvSpPr>
            <p:cNvPr id="59" name="TextBox 39"/>
            <p:cNvSpPr txBox="1"/>
            <p:nvPr/>
          </p:nvSpPr>
          <p:spPr>
            <a:xfrm>
              <a:off x="6193" y="7102"/>
              <a:ext cx="3138" cy="1003"/>
            </a:xfrm>
            <a:prstGeom prst="rect">
              <a:avLst/>
            </a:prstGeom>
            <a:noFill/>
          </p:spPr>
          <p:txBody>
            <a:bodyPr wrap="square" rtlCol="0">
              <a:spAutoFit/>
            </a:bodyPr>
            <a:p>
              <a:pPr lvl="0" algn="ctr" defTabSz="1375410">
                <a:lnSpc>
                  <a:spcPct val="112000"/>
                </a:lnSpc>
                <a:spcBef>
                  <a:spcPts val="535"/>
                </a:spcBef>
                <a:defRPr/>
              </a:pPr>
              <a:r>
                <a:rPr lang="zh-CN" altLang="en-US" sz="1400" kern="0" dirty="0">
                  <a:solidFill>
                    <a:srgbClr val="595959"/>
                  </a:solidFill>
                </a:rPr>
                <a:t>随手拿起想要的商品</a:t>
              </a:r>
              <a:endParaRPr lang="zh-CN" altLang="en-US" sz="1400" kern="0" dirty="0">
                <a:solidFill>
                  <a:srgbClr val="595959"/>
                </a:solidFill>
              </a:endParaRPr>
            </a:p>
            <a:p>
              <a:pPr lvl="0" algn="ctr" defTabSz="1375410">
                <a:lnSpc>
                  <a:spcPct val="112000"/>
                </a:lnSpc>
                <a:spcBef>
                  <a:spcPts val="535"/>
                </a:spcBef>
                <a:defRPr/>
              </a:pPr>
              <a:r>
                <a:rPr lang="zh-CN" altLang="en-US" sz="1400" kern="0" dirty="0">
                  <a:solidFill>
                    <a:srgbClr val="595959"/>
                  </a:solidFill>
                </a:rPr>
                <a:t>传感器自动记录商品</a:t>
              </a:r>
              <a:endParaRPr lang="zh-CN" altLang="en-US" sz="1400" kern="0" dirty="0">
                <a:solidFill>
                  <a:srgbClr val="595959"/>
                </a:solidFill>
              </a:endParaRPr>
            </a:p>
          </p:txBody>
        </p:sp>
        <p:sp>
          <p:nvSpPr>
            <p:cNvPr id="60" name="文本框 59"/>
            <p:cNvSpPr txBox="1"/>
            <p:nvPr/>
          </p:nvSpPr>
          <p:spPr>
            <a:xfrm>
              <a:off x="6181" y="6429"/>
              <a:ext cx="3161" cy="662"/>
            </a:xfrm>
            <a:prstGeom prst="rect">
              <a:avLst/>
            </a:prstGeom>
            <a:noFill/>
          </p:spPr>
          <p:txBody>
            <a:bodyPr wrap="square" rtlCol="0">
              <a:spAutoFit/>
            </a:bodyPr>
            <a:p>
              <a:pPr algn="ctr">
                <a:lnSpc>
                  <a:spcPct val="120000"/>
                </a:lnSpc>
              </a:pPr>
              <a:r>
                <a:rPr lang="zh-CN" altLang="en-US" b="1" dirty="0" smtClean="0">
                  <a:solidFill>
                    <a:schemeClr val="tx1">
                      <a:lumMod val="85000"/>
                      <a:lumOff val="15000"/>
                    </a:schemeClr>
                  </a:solidFill>
                </a:rPr>
                <a:t>看到想要的</a:t>
              </a:r>
              <a:endParaRPr lang="zh-CN" altLang="en-US" b="1" dirty="0" smtClean="0">
                <a:solidFill>
                  <a:schemeClr val="tx1">
                    <a:lumMod val="85000"/>
                    <a:lumOff val="15000"/>
                  </a:schemeClr>
                </a:solidFill>
              </a:endParaRPr>
            </a:p>
          </p:txBody>
        </p:sp>
        <p:sp>
          <p:nvSpPr>
            <p:cNvPr id="61" name="TextBox 39"/>
            <p:cNvSpPr txBox="1"/>
            <p:nvPr/>
          </p:nvSpPr>
          <p:spPr>
            <a:xfrm>
              <a:off x="9611" y="7102"/>
              <a:ext cx="3228" cy="1003"/>
            </a:xfrm>
            <a:prstGeom prst="rect">
              <a:avLst/>
            </a:prstGeom>
            <a:noFill/>
          </p:spPr>
          <p:txBody>
            <a:bodyPr wrap="square" rtlCol="0">
              <a:spAutoFit/>
            </a:bodyPr>
            <a:p>
              <a:pPr lvl="0" algn="ctr" defTabSz="1375410">
                <a:lnSpc>
                  <a:spcPct val="112000"/>
                </a:lnSpc>
                <a:spcBef>
                  <a:spcPts val="535"/>
                </a:spcBef>
                <a:defRPr/>
              </a:pPr>
              <a:r>
                <a:rPr lang="zh-CN" altLang="en-US" sz="1400" kern="0" dirty="0">
                  <a:solidFill>
                    <a:srgbClr val="595959"/>
                  </a:solidFill>
                </a:rPr>
                <a:t>随手放回商品即可</a:t>
              </a:r>
              <a:endParaRPr lang="zh-CN" altLang="en-US" sz="1400" kern="0" dirty="0">
                <a:solidFill>
                  <a:srgbClr val="595959"/>
                </a:solidFill>
              </a:endParaRPr>
            </a:p>
            <a:p>
              <a:pPr lvl="0" algn="ctr" defTabSz="1375410">
                <a:lnSpc>
                  <a:spcPct val="112000"/>
                </a:lnSpc>
                <a:spcBef>
                  <a:spcPts val="535"/>
                </a:spcBef>
                <a:defRPr/>
              </a:pPr>
              <a:r>
                <a:rPr lang="zh-CN" altLang="en-US" sz="1400" kern="0" dirty="0">
                  <a:solidFill>
                    <a:srgbClr val="595959"/>
                  </a:solidFill>
                </a:rPr>
                <a:t> </a:t>
              </a:r>
              <a:r>
                <a:rPr lang="en-US" altLang="zh-CN" sz="1400" kern="0" dirty="0">
                  <a:solidFill>
                    <a:srgbClr val="595959"/>
                  </a:solidFill>
                </a:rPr>
                <a:t>App</a:t>
              </a:r>
              <a:r>
                <a:rPr lang="zh-CN" altLang="en-US" sz="1400" kern="0" dirty="0">
                  <a:solidFill>
                    <a:srgbClr val="595959"/>
                  </a:solidFill>
                </a:rPr>
                <a:t>自动删除商品记录</a:t>
              </a:r>
              <a:endParaRPr lang="zh-CN" altLang="en-US" sz="1400" kern="0" dirty="0">
                <a:solidFill>
                  <a:srgbClr val="595959"/>
                </a:solidFill>
              </a:endParaRPr>
            </a:p>
          </p:txBody>
        </p:sp>
        <p:sp>
          <p:nvSpPr>
            <p:cNvPr id="62" name="文本框 61"/>
            <p:cNvSpPr txBox="1"/>
            <p:nvPr/>
          </p:nvSpPr>
          <p:spPr>
            <a:xfrm>
              <a:off x="9660" y="6429"/>
              <a:ext cx="3161" cy="662"/>
            </a:xfrm>
            <a:prstGeom prst="rect">
              <a:avLst/>
            </a:prstGeom>
            <a:noFill/>
          </p:spPr>
          <p:txBody>
            <a:bodyPr wrap="square" rtlCol="0">
              <a:spAutoFit/>
            </a:bodyPr>
            <a:p>
              <a:pPr algn="ctr">
                <a:lnSpc>
                  <a:spcPct val="120000"/>
                </a:lnSpc>
              </a:pPr>
              <a:r>
                <a:rPr lang="zh-CN" altLang="en-US" b="1" dirty="0" smtClean="0">
                  <a:solidFill>
                    <a:schemeClr val="tx1">
                      <a:lumMod val="85000"/>
                      <a:lumOff val="15000"/>
                    </a:schemeClr>
                  </a:solidFill>
                </a:rPr>
                <a:t>又不想买了</a:t>
              </a:r>
              <a:endParaRPr lang="zh-CN" altLang="en-US" b="1" dirty="0" smtClean="0">
                <a:solidFill>
                  <a:schemeClr val="tx1">
                    <a:lumMod val="85000"/>
                    <a:lumOff val="15000"/>
                  </a:schemeClr>
                </a:solidFill>
              </a:endParaRPr>
            </a:p>
          </p:txBody>
        </p:sp>
        <p:sp>
          <p:nvSpPr>
            <p:cNvPr id="63" name="TextBox 39"/>
            <p:cNvSpPr txBox="1"/>
            <p:nvPr/>
          </p:nvSpPr>
          <p:spPr>
            <a:xfrm>
              <a:off x="13248" y="7102"/>
              <a:ext cx="6132" cy="1486"/>
            </a:xfrm>
            <a:prstGeom prst="rect">
              <a:avLst/>
            </a:prstGeom>
            <a:noFill/>
          </p:spPr>
          <p:txBody>
            <a:bodyPr wrap="square" rtlCol="0">
              <a:spAutoFit/>
            </a:bodyPr>
            <a:p>
              <a:pPr lvl="0" algn="just" defTabSz="1375410">
                <a:lnSpc>
                  <a:spcPct val="112000"/>
                </a:lnSpc>
                <a:spcBef>
                  <a:spcPts val="535"/>
                </a:spcBef>
                <a:defRPr/>
              </a:pPr>
              <a:r>
                <a:rPr lang="en-US" altLang="zh-CN" sz="1400" kern="0" dirty="0">
                  <a:solidFill>
                    <a:srgbClr val="595959"/>
                  </a:solidFill>
                </a:rPr>
                <a:t>     </a:t>
              </a:r>
              <a:r>
                <a:rPr lang="zh-CN" altLang="en-US" sz="1400" kern="0" dirty="0">
                  <a:solidFill>
                    <a:srgbClr val="595959"/>
                  </a:solidFill>
                </a:rPr>
                <a:t>只需要直接走出超市</a:t>
              </a:r>
              <a:endParaRPr lang="zh-CN" altLang="en-US" sz="1400" kern="0" dirty="0">
                <a:solidFill>
                  <a:srgbClr val="595959"/>
                </a:solidFill>
              </a:endParaRPr>
            </a:p>
            <a:p>
              <a:pPr lvl="0" algn="l" defTabSz="1375410">
                <a:lnSpc>
                  <a:spcPct val="112000"/>
                </a:lnSpc>
                <a:spcBef>
                  <a:spcPts val="535"/>
                </a:spcBef>
                <a:defRPr/>
              </a:pPr>
              <a:r>
                <a:rPr lang="zh-CN" altLang="en-US" sz="1400" kern="0" dirty="0">
                  <a:solidFill>
                    <a:srgbClr val="595959"/>
                  </a:solidFill>
                </a:rPr>
                <a:t>传感器会自动通知系统，对你带走的商品计价</a:t>
              </a:r>
              <a:endParaRPr lang="en-US" altLang="zh-CN" sz="1400" kern="0" dirty="0">
                <a:solidFill>
                  <a:srgbClr val="595959"/>
                </a:solidFill>
              </a:endParaRPr>
            </a:p>
            <a:p>
              <a:pPr lvl="0" algn="l" defTabSz="1375410">
                <a:lnSpc>
                  <a:spcPct val="112000"/>
                </a:lnSpc>
                <a:spcBef>
                  <a:spcPts val="535"/>
                </a:spcBef>
                <a:defRPr/>
              </a:pPr>
              <a:r>
                <a:rPr lang="zh-CN" altLang="en-US" sz="1400" kern="0" dirty="0">
                  <a:solidFill>
                    <a:srgbClr val="595959"/>
                  </a:solidFill>
                </a:rPr>
                <a:t> 购物单会自动在手机 app 上弹出</a:t>
              </a:r>
              <a:endParaRPr lang="zh-CN" altLang="en-US" sz="1400" kern="0" dirty="0">
                <a:solidFill>
                  <a:srgbClr val="595959"/>
                </a:solidFill>
              </a:endParaRPr>
            </a:p>
          </p:txBody>
        </p:sp>
        <p:sp>
          <p:nvSpPr>
            <p:cNvPr id="64" name="文本框 63"/>
            <p:cNvSpPr txBox="1"/>
            <p:nvPr/>
          </p:nvSpPr>
          <p:spPr>
            <a:xfrm>
              <a:off x="13326" y="6429"/>
              <a:ext cx="3161" cy="662"/>
            </a:xfrm>
            <a:prstGeom prst="rect">
              <a:avLst/>
            </a:prstGeom>
            <a:noFill/>
          </p:spPr>
          <p:txBody>
            <a:bodyPr wrap="square" rtlCol="0">
              <a:spAutoFit/>
            </a:bodyPr>
            <a:p>
              <a:pPr algn="ctr">
                <a:lnSpc>
                  <a:spcPct val="120000"/>
                </a:lnSpc>
              </a:pPr>
              <a:r>
                <a:rPr lang="zh-CN" altLang="en-US" b="1" dirty="0" smtClean="0">
                  <a:solidFill>
                    <a:schemeClr val="tx1">
                      <a:lumMod val="85000"/>
                      <a:lumOff val="15000"/>
                    </a:schemeClr>
                  </a:solidFill>
                </a:rPr>
                <a:t>完成购物</a:t>
              </a:r>
              <a:endParaRPr lang="zh-CN" altLang="en-US" b="1" dirty="0" smtClean="0">
                <a:solidFill>
                  <a:schemeClr val="tx1">
                    <a:lumMod val="85000"/>
                    <a:lumOff val="15000"/>
                  </a:schemeClr>
                </a:solidFill>
              </a:endParaRPr>
            </a:p>
          </p:txBody>
        </p:sp>
      </p:grpSp>
    </p:spTree>
    <p:custDataLst>
      <p:tags r:id="rId5"/>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Google/baidu</a:t>
            </a:r>
            <a:r>
              <a:rPr lang="zh-CN" alt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无人驾驶</a:t>
            </a:r>
            <a:endParaRPr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lang="zh-CN" sz="1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4" name="椭圆 23"/>
          <p:cNvSpPr/>
          <p:nvPr/>
        </p:nvSpPr>
        <p:spPr>
          <a:xfrm>
            <a:off x="4338320" y="2042795"/>
            <a:ext cx="1717040" cy="16395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3600" b="1" dirty="0">
                <a:latin typeface="微软雅黑" panose="020B0503020204020204" charset="-122"/>
                <a:ea typeface="微软雅黑" panose="020B0503020204020204" charset="-122"/>
              </a:rPr>
              <a:t>驾驶</a:t>
            </a:r>
            <a:endParaRPr lang="zh-CN" altLang="en-US" sz="3600" b="1" dirty="0">
              <a:latin typeface="微软雅黑" panose="020B0503020204020204" charset="-122"/>
              <a:ea typeface="微软雅黑" panose="020B0503020204020204" charset="-122"/>
            </a:endParaRPr>
          </a:p>
          <a:p>
            <a:pPr algn="ctr">
              <a:lnSpc>
                <a:spcPct val="100000"/>
              </a:lnSpc>
            </a:pPr>
            <a:r>
              <a:rPr lang="zh-CN" altLang="en-US" sz="3600" b="1" dirty="0">
                <a:latin typeface="微软雅黑" panose="020B0503020204020204" charset="-122"/>
                <a:ea typeface="微软雅黑" panose="020B0503020204020204" charset="-122"/>
              </a:rPr>
              <a:t>过程</a:t>
            </a:r>
            <a:endParaRPr lang="zh-CN" altLang="en-US" sz="3600" b="1"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6544945" y="2183765"/>
            <a:ext cx="4939665" cy="3188335"/>
          </a:xfrm>
          <a:prstGeom prst="rect">
            <a:avLst/>
          </a:prstGeom>
        </p:spPr>
      </p:pic>
      <p:grpSp>
        <p:nvGrpSpPr>
          <p:cNvPr id="18" name="组合 17"/>
          <p:cNvGrpSpPr/>
          <p:nvPr/>
        </p:nvGrpSpPr>
        <p:grpSpPr>
          <a:xfrm>
            <a:off x="250825" y="2524125"/>
            <a:ext cx="6264910" cy="2691765"/>
            <a:chOff x="988" y="4735"/>
            <a:chExt cx="9866" cy="4239"/>
          </a:xfrm>
        </p:grpSpPr>
        <p:grpSp>
          <p:nvGrpSpPr>
            <p:cNvPr id="14" name="组合 13"/>
            <p:cNvGrpSpPr/>
            <p:nvPr/>
          </p:nvGrpSpPr>
          <p:grpSpPr>
            <a:xfrm>
              <a:off x="4778" y="5491"/>
              <a:ext cx="2758" cy="2560"/>
              <a:chOff x="4839" y="5978"/>
              <a:chExt cx="2758" cy="2560"/>
            </a:xfrm>
          </p:grpSpPr>
          <p:sp>
            <p:nvSpPr>
              <p:cNvPr id="19" name="Freeform 5"/>
              <p:cNvSpPr/>
              <p:nvPr/>
            </p:nvSpPr>
            <p:spPr bwMode="auto">
              <a:xfrm rot="5400000">
                <a:off x="4938" y="5879"/>
                <a:ext cx="2560" cy="2758"/>
              </a:xfrm>
              <a:custGeom>
                <a:avLst/>
                <a:gdLst>
                  <a:gd name="T0" fmla="*/ 682 w 1364"/>
                  <a:gd name="T1" fmla="*/ 176 h 1539"/>
                  <a:gd name="T2" fmla="*/ 1364 w 1364"/>
                  <a:gd name="T3" fmla="*/ 857 h 1539"/>
                  <a:gd name="T4" fmla="*/ 682 w 1364"/>
                  <a:gd name="T5" fmla="*/ 1539 h 1539"/>
                  <a:gd name="T6" fmla="*/ 0 w 1364"/>
                  <a:gd name="T7" fmla="*/ 857 h 1539"/>
                  <a:gd name="T8" fmla="*/ 363 w 1364"/>
                  <a:gd name="T9" fmla="*/ 857 h 1539"/>
                  <a:gd name="T10" fmla="*/ 682 w 1364"/>
                  <a:gd name="T11" fmla="*/ 1176 h 1539"/>
                  <a:gd name="T12" fmla="*/ 1001 w 1364"/>
                  <a:gd name="T13" fmla="*/ 857 h 1539"/>
                  <a:gd name="T14" fmla="*/ 682 w 1364"/>
                  <a:gd name="T15" fmla="*/ 538 h 1539"/>
                  <a:gd name="T16" fmla="*/ 679 w 1364"/>
                  <a:gd name="T17" fmla="*/ 539 h 1539"/>
                  <a:gd name="T18" fmla="*/ 679 w 1364"/>
                  <a:gd name="T19" fmla="*/ 733 h 1539"/>
                  <a:gd name="T20" fmla="*/ 312 w 1364"/>
                  <a:gd name="T21" fmla="*/ 367 h 1539"/>
                  <a:gd name="T22" fmla="*/ 679 w 1364"/>
                  <a:gd name="T23" fmla="*/ 0 h 1539"/>
                  <a:gd name="T24" fmla="*/ 679 w 1364"/>
                  <a:gd name="T25" fmla="*/ 176 h 1539"/>
                  <a:gd name="T26" fmla="*/ 682 w 1364"/>
                  <a:gd name="T27" fmla="*/ 176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4" h="1539">
                    <a:moveTo>
                      <a:pt x="682" y="176"/>
                    </a:moveTo>
                    <a:cubicBezTo>
                      <a:pt x="1058" y="176"/>
                      <a:pt x="1364" y="481"/>
                      <a:pt x="1364" y="857"/>
                    </a:cubicBezTo>
                    <a:cubicBezTo>
                      <a:pt x="1364" y="1234"/>
                      <a:pt x="1058" y="1539"/>
                      <a:pt x="682" y="1539"/>
                    </a:cubicBezTo>
                    <a:cubicBezTo>
                      <a:pt x="306" y="1539"/>
                      <a:pt x="0" y="1234"/>
                      <a:pt x="0" y="857"/>
                    </a:cubicBezTo>
                    <a:cubicBezTo>
                      <a:pt x="363" y="857"/>
                      <a:pt x="363" y="857"/>
                      <a:pt x="363" y="857"/>
                    </a:cubicBezTo>
                    <a:cubicBezTo>
                      <a:pt x="363" y="1033"/>
                      <a:pt x="506" y="1176"/>
                      <a:pt x="682" y="1176"/>
                    </a:cubicBezTo>
                    <a:cubicBezTo>
                      <a:pt x="858" y="1176"/>
                      <a:pt x="1001" y="1033"/>
                      <a:pt x="1001" y="857"/>
                    </a:cubicBezTo>
                    <a:cubicBezTo>
                      <a:pt x="1001" y="681"/>
                      <a:pt x="858" y="538"/>
                      <a:pt x="682" y="538"/>
                    </a:cubicBezTo>
                    <a:cubicBezTo>
                      <a:pt x="681" y="538"/>
                      <a:pt x="680" y="539"/>
                      <a:pt x="679" y="539"/>
                    </a:cubicBezTo>
                    <a:cubicBezTo>
                      <a:pt x="679" y="733"/>
                      <a:pt x="679" y="733"/>
                      <a:pt x="679" y="733"/>
                    </a:cubicBezTo>
                    <a:cubicBezTo>
                      <a:pt x="312" y="367"/>
                      <a:pt x="312" y="367"/>
                      <a:pt x="312" y="367"/>
                    </a:cubicBezTo>
                    <a:cubicBezTo>
                      <a:pt x="679" y="0"/>
                      <a:pt x="679" y="0"/>
                      <a:pt x="679" y="0"/>
                    </a:cubicBezTo>
                    <a:cubicBezTo>
                      <a:pt x="679" y="176"/>
                      <a:pt x="679" y="176"/>
                      <a:pt x="679" y="176"/>
                    </a:cubicBezTo>
                    <a:cubicBezTo>
                      <a:pt x="680" y="176"/>
                      <a:pt x="681" y="176"/>
                      <a:pt x="682" y="176"/>
                    </a:cubicBezTo>
                    <a:close/>
                  </a:path>
                </a:pathLst>
              </a:custGeom>
              <a:solidFill>
                <a:schemeClr val="tx2">
                  <a:lumMod val="75000"/>
                </a:schemeClr>
              </a:solidFill>
              <a:ln w="2" cap="flat">
                <a:noFill/>
                <a:prstDash val="solid"/>
                <a:miter lim="800000"/>
              </a:ln>
            </p:spPr>
            <p:txBody>
              <a:bodyPr vert="horz" wrap="square" lIns="121920" tIns="60960" rIns="121920" bIns="60960" numCol="1" anchor="t" anchorCtr="0" compatLnSpc="1"/>
              <a:p>
                <a:endParaRPr lang="en-US" sz="3200"/>
              </a:p>
            </p:txBody>
          </p:sp>
          <p:sp>
            <p:nvSpPr>
              <p:cNvPr id="10" name="椭圆 9"/>
              <p:cNvSpPr/>
              <p:nvPr/>
            </p:nvSpPr>
            <p:spPr>
              <a:xfrm>
                <a:off x="4883" y="6053"/>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t">
                  <a:lnSpc>
                    <a:spcPct val="110000"/>
                  </a:lnSpc>
                </a:pPr>
                <a:r>
                  <a:rPr lang="en-US" altLang="zh-CN" sz="3600" b="1" dirty="0">
                    <a:latin typeface="微软雅黑" panose="020B0503020204020204" charset="-122"/>
                    <a:ea typeface="微软雅黑" panose="020B0503020204020204" charset="-122"/>
                  </a:rPr>
                  <a:t>1</a:t>
                </a:r>
                <a:endParaRPr lang="en-US" altLang="zh-CN" sz="3600" b="1" dirty="0">
                  <a:latin typeface="微软雅黑" panose="020B0503020204020204" charset="-122"/>
                  <a:ea typeface="微软雅黑" panose="020B0503020204020204" charset="-122"/>
                </a:endParaRPr>
              </a:p>
            </p:txBody>
          </p:sp>
          <p:sp>
            <p:nvSpPr>
              <p:cNvPr id="11" name="椭圆 10"/>
              <p:cNvSpPr/>
              <p:nvPr/>
            </p:nvSpPr>
            <p:spPr>
              <a:xfrm>
                <a:off x="4883" y="7379"/>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3600" b="1" dirty="0">
                    <a:latin typeface="微软雅黑" panose="020B0503020204020204" charset="-122"/>
                    <a:ea typeface="微软雅黑" panose="020B0503020204020204" charset="-122"/>
                  </a:rPr>
                  <a:t>2</a:t>
                </a:r>
                <a:endParaRPr lang="en-US" altLang="zh-CN" sz="3600" b="1" dirty="0">
                  <a:latin typeface="微软雅黑" panose="020B0503020204020204" charset="-122"/>
                  <a:ea typeface="微软雅黑" panose="020B0503020204020204" charset="-122"/>
                </a:endParaRPr>
              </a:p>
            </p:txBody>
          </p:sp>
          <p:sp>
            <p:nvSpPr>
              <p:cNvPr id="13" name="椭圆 12"/>
              <p:cNvSpPr/>
              <p:nvPr/>
            </p:nvSpPr>
            <p:spPr>
              <a:xfrm>
                <a:off x="6327" y="7379"/>
                <a:ext cx="973" cy="97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3600" b="1" dirty="0">
                    <a:latin typeface="微软雅黑" panose="020B0503020204020204" charset="-122"/>
                    <a:ea typeface="微软雅黑" panose="020B0503020204020204" charset="-122"/>
                  </a:rPr>
                  <a:t>3</a:t>
                </a:r>
                <a:endParaRPr lang="en-US" altLang="zh-CN" sz="3600" b="1" dirty="0">
                  <a:latin typeface="微软雅黑" panose="020B0503020204020204" charset="-122"/>
                  <a:ea typeface="微软雅黑" panose="020B0503020204020204" charset="-122"/>
                </a:endParaRPr>
              </a:p>
            </p:txBody>
          </p:sp>
        </p:grpSp>
        <p:sp>
          <p:nvSpPr>
            <p:cNvPr id="15" name="文本框 14"/>
            <p:cNvSpPr txBox="1"/>
            <p:nvPr/>
          </p:nvSpPr>
          <p:spPr>
            <a:xfrm>
              <a:off x="1431" y="4735"/>
              <a:ext cx="5561" cy="1563"/>
            </a:xfrm>
            <a:prstGeom prst="rect">
              <a:avLst/>
            </a:prstGeom>
            <a:noFill/>
          </p:spPr>
          <p:txBody>
            <a:bodyPr wrap="square" rtlCol="0" anchor="t">
              <a:spAutoFit/>
            </a:bodyPr>
            <a:p>
              <a:pPr algn="l">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通过</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摄像机、雷达传感器</a:t>
              </a:r>
              <a:endPar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endParaRPr>
            </a:p>
            <a:p>
              <a:pPr algn="l">
                <a:lnSpc>
                  <a:spcPct val="100000"/>
                </a:lnSpc>
                <a:spcBef>
                  <a:spcPts val="600"/>
                </a:spcBef>
              </a:pP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           和激光测距仪 </a:t>
              </a: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  </a:t>
              </a:r>
              <a:endPar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endParaRPr>
            </a:p>
            <a:p>
              <a:pPr algn="l">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“看到”其他车辆</a:t>
              </a:r>
              <a:endPar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988" y="7412"/>
              <a:ext cx="5443" cy="1563"/>
            </a:xfrm>
            <a:prstGeom prst="rect">
              <a:avLst/>
            </a:prstGeom>
            <a:noFill/>
          </p:spPr>
          <p:txBody>
            <a:bodyPr wrap="square" rtlCol="0" anchor="t">
              <a:spAutoFit/>
            </a:bodyPr>
            <a:p>
              <a:pPr>
                <a:lnSpc>
                  <a:spcPct val="100000"/>
                </a:lnSpc>
                <a:spcBef>
                  <a:spcPts val="600"/>
                </a:spcBef>
              </a:pPr>
              <a:r>
                <a:rPr lang="en-US" altLang="zh-CN"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道路行驶AI </a:t>
              </a:r>
              <a:endPar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endParaRP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    通过算法 将传感器数据 </a:t>
              </a:r>
              <a:endPar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endParaRP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转化为人、车、标志和道路等场景。</a:t>
              </a:r>
              <a:endPar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endParaRPr>
            </a:p>
          </p:txBody>
        </p:sp>
        <p:sp>
          <p:nvSpPr>
            <p:cNvPr id="17" name="文本框 16"/>
            <p:cNvSpPr txBox="1"/>
            <p:nvPr/>
          </p:nvSpPr>
          <p:spPr>
            <a:xfrm>
              <a:off x="6854" y="7583"/>
              <a:ext cx="4000" cy="1059"/>
            </a:xfrm>
            <a:prstGeom prst="rect">
              <a:avLst/>
            </a:prstGeom>
            <a:noFill/>
          </p:spPr>
          <p:txBody>
            <a:bodyPr wrap="square" rtlCol="0" anchor="t">
              <a:spAutoFit/>
            </a:bodyPr>
            <a:p>
              <a:pPr>
                <a:lnSpc>
                  <a:spcPct val="100000"/>
                </a:lnSpc>
                <a:spcBef>
                  <a:spcPts val="600"/>
                </a:spcBef>
              </a:pPr>
              <a:r>
                <a:rPr lang="en-US" altLang="zh-CN" sz="1600" kern="0" dirty="0">
                  <a:solidFill>
                    <a:schemeClr val="tx1">
                      <a:lumMod val="85000"/>
                      <a:lumOff val="15000"/>
                    </a:schemeClr>
                  </a:solidFill>
                  <a:latin typeface="微软雅黑" panose="020B0503020204020204" charset="-122"/>
                  <a:ea typeface="微软雅黑" panose="020B0503020204020204" charset="-122"/>
                  <a:cs typeface="+mn-ea"/>
                  <a:sym typeface="+mn-lt"/>
                </a:rPr>
                <a:t>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AI </a:t>
              </a: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根据 </a:t>
              </a:r>
              <a:r>
                <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rPr>
                <a:t>数据库</a:t>
              </a:r>
              <a:endParaRPr lang="zh-CN" altLang="en-US" sz="1600" b="1" kern="0" dirty="0">
                <a:solidFill>
                  <a:schemeClr val="tx1">
                    <a:lumMod val="85000"/>
                    <a:lumOff val="15000"/>
                  </a:schemeClr>
                </a:solidFill>
                <a:latin typeface="微软雅黑" panose="020B0503020204020204" charset="-122"/>
                <a:ea typeface="微软雅黑" panose="020B0503020204020204" charset="-122"/>
                <a:cs typeface="+mn-ea"/>
                <a:sym typeface="+mn-lt"/>
              </a:endParaRPr>
            </a:p>
            <a:p>
              <a:pPr>
                <a:lnSpc>
                  <a:spcPct val="100000"/>
                </a:lnSpc>
                <a:spcBef>
                  <a:spcPts val="600"/>
                </a:spcBef>
              </a:pPr>
              <a:r>
                <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rPr>
                <a:t>生成相对应的行为规划</a:t>
              </a:r>
              <a:endParaRPr lang="zh-CN" altLang="en-US" sz="1600" kern="0" dirty="0">
                <a:solidFill>
                  <a:schemeClr val="tx1">
                    <a:lumMod val="85000"/>
                    <a:lumOff val="15000"/>
                  </a:schemeClr>
                </a:solidFill>
                <a:latin typeface="微软雅黑" panose="020B0503020204020204" charset="-122"/>
                <a:ea typeface="微软雅黑" panose="020B0503020204020204" charset="-122"/>
                <a:cs typeface="+mn-ea"/>
                <a:sym typeface="+mn-lt"/>
              </a:endParaRPr>
            </a:p>
          </p:txBody>
        </p:sp>
      </p:grpSp>
    </p:spTree>
    <p:custDataLst>
      <p:tags r:id="rId2"/>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日志采集</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最大的作用，就是分析用户访问情况，</a:t>
            </a:r>
            <a:r>
              <a:rPr lang="zh-CN" altLang="en-US" sz="1800" dirty="0">
                <a:ea typeface="宋体" panose="02010600030101010101" pitchFamily="2" charset="-122"/>
                <a:sym typeface="+mn-ea"/>
              </a:rPr>
              <a:t>对用户历史行为进行挖掘，同时能</a:t>
            </a:r>
            <a:r>
              <a:rPr lang="en-US" altLang="zh-CN" sz="1800" dirty="0">
                <a:ea typeface="宋体" panose="02010600030101010101" pitchFamily="2" charset="-122"/>
                <a:sym typeface="+mn-ea"/>
              </a:rPr>
              <a:t>及时发现系统承载瓶颈，</a:t>
            </a:r>
            <a:r>
              <a:rPr lang="zh-CN" altLang="en-US" sz="1800" dirty="0">
                <a:ea typeface="宋体" panose="02010600030101010101" pitchFamily="2" charset="-122"/>
                <a:sym typeface="+mn-ea"/>
              </a:rPr>
              <a:t>提高系统负载量，</a:t>
            </a:r>
            <a:r>
              <a:rPr lang="en-US" altLang="zh-CN" sz="1800" dirty="0">
                <a:ea typeface="宋体" panose="02010600030101010101" pitchFamily="2" charset="-122"/>
                <a:sym typeface="+mn-ea"/>
              </a:rPr>
              <a:t>方便基于用户实际</a:t>
            </a:r>
            <a:r>
              <a:rPr lang="zh-CN" altLang="en-US" sz="1800" dirty="0">
                <a:ea typeface="宋体" panose="02010600030101010101" pitchFamily="2" charset="-122"/>
                <a:sym typeface="+mn-ea"/>
              </a:rPr>
              <a:t>用户</a:t>
            </a:r>
            <a:r>
              <a:rPr lang="en-US" altLang="zh-CN" sz="1800" dirty="0">
                <a:ea typeface="宋体" panose="02010600030101010101" pitchFamily="2" charset="-122"/>
                <a:sym typeface="+mn-ea"/>
              </a:rPr>
              <a:t>访问</a:t>
            </a:r>
            <a:r>
              <a:rPr lang="zh-CN" altLang="en-US" sz="1800" dirty="0">
                <a:ea typeface="宋体" panose="02010600030101010101" pitchFamily="2" charset="-122"/>
                <a:sym typeface="+mn-ea"/>
              </a:rPr>
              <a:t>需求</a:t>
            </a:r>
            <a:r>
              <a:rPr lang="en-US" altLang="zh-CN" sz="1800" dirty="0">
                <a:ea typeface="宋体" panose="02010600030101010101" pitchFamily="2" charset="-122"/>
                <a:sym typeface="+mn-ea"/>
              </a:rPr>
              <a:t>进行优化</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日志采集是运维人员的重要工作</a:t>
            </a:r>
            <a:r>
              <a:rPr lang="zh-CN" altLang="en-US" sz="1800" dirty="0">
                <a:ea typeface="宋体" panose="02010600030101010101" pitchFamily="2" charset="-122"/>
                <a:sym typeface="+mn-ea"/>
              </a:rPr>
              <a:t>，可以采集用户访问网站的全过程：哪些人在什么时间，通过什么渠道（比如搜索引擎、网址输入）来过，都执行了哪些操作；系统是否产生了错误；甚至包括用户的IP、HTTP请求的时间，用户代理等。这些日志数据可以被写在一个日志文件中，也可以分成不同的日志文件，比如访问日志、错误日志等</a:t>
            </a:r>
            <a:endParaRPr lang="zh-CN" altLang="en-US" sz="18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513195" y="1933575"/>
            <a:ext cx="5488940" cy="4226560"/>
          </a:xfrm>
          <a:prstGeom prst="rect">
            <a:avLst/>
          </a:prstGeom>
        </p:spPr>
      </p:pic>
    </p:spTree>
    <p:custDataLst>
      <p:tags r:id="rId2"/>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日志采集可以分两种形式</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通过Web服务器采集，例如 httpd、Nginx、Tomcat 都自带日志记录功能。同时很多互联网企业都有自己的海量数据采集工具，多用于系统日志采集，如Hadoop的Chukwa、Cloudera的Flume、Facebook的Scribe等，这些工具均采用分布式架构，能够满足每秒数百MB的日志数据采集和传输需求</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自定义采集用户行为，用JavaScript代码监听用户的行为、AJAX异步请求后台记录日志等，比如Google Analysis，神策 https://www.sensorsdata.cn/demo/demo.html</a:t>
            </a: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380480" y="2155190"/>
            <a:ext cx="5680710" cy="2721610"/>
          </a:xfrm>
          <a:prstGeom prst="rect">
            <a:avLst/>
          </a:prstGeom>
        </p:spPr>
      </p:pic>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通过埋点进行数据驱动</a:t>
            </a:r>
            <a:endParaRPr lang="en-US" altLang="zh-CN"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227455" y="1181100"/>
            <a:ext cx="9737090" cy="4943475"/>
          </a:xfrm>
          <a:prstGeom prst="rect">
            <a:avLst/>
          </a:prstGeom>
        </p:spPr>
      </p:pic>
      <p:sp>
        <p:nvSpPr>
          <p:cNvPr id="4" name="Content Placeholder 2"/>
          <p:cNvSpPr txBox="1">
            <a:spLocks noGrp="1"/>
          </p:cNvSpPr>
          <p:nvPr/>
        </p:nvSpPr>
        <p:spPr>
          <a:xfrm>
            <a:off x="1037590" y="6124575"/>
            <a:ext cx="9927590" cy="5168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埋点是技术手段，还需要数据分析思维（AARRR转化漏斗，AIPLA，MOT，RFM，CLV，FAST指标等）</a:t>
            </a:r>
            <a:endParaRPr lang="zh-CN" altLang="en-US" sz="1800" dirty="0">
              <a:ea typeface="宋体" panose="02010600030101010101" pitchFamily="2" charset="-122"/>
              <a:sym typeface="+mn-ea"/>
            </a:endParaRPr>
          </a:p>
        </p:txBody>
      </p:sp>
    </p:spTree>
    <p:custDataLst>
      <p:tags r:id="rId2"/>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日志采集</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日志采集有助于我们了解用户的操作</a:t>
            </a:r>
            <a:r>
              <a:rPr lang="zh-CN" sz="1800" dirty="0">
                <a:ea typeface="宋体" panose="02010600030101010101" pitchFamily="2" charset="-122"/>
                <a:sym typeface="+mn-ea"/>
              </a:rPr>
              <a:t>行为</a:t>
            </a:r>
            <a:r>
              <a:rPr sz="1800" dirty="0">
                <a:ea typeface="宋体" panose="02010600030101010101" pitchFamily="2" charset="-122"/>
                <a:sym typeface="+mn-ea"/>
              </a:rPr>
              <a:t>，</a:t>
            </a:r>
            <a:r>
              <a:rPr lang="zh-CN" sz="1800" dirty="0">
                <a:ea typeface="宋体" panose="02010600030101010101" pitchFamily="2" charset="-122"/>
                <a:sym typeface="+mn-ea"/>
              </a:rPr>
              <a:t>对于业务分析，行为预测，</a:t>
            </a:r>
            <a:r>
              <a:rPr sz="1800" dirty="0">
                <a:ea typeface="宋体" panose="02010600030101010101" pitchFamily="2" charset="-122"/>
                <a:sym typeface="+mn-ea"/>
              </a:rPr>
              <a:t>运维监控等场景</a:t>
            </a:r>
            <a:r>
              <a:rPr lang="zh-CN" sz="1800" dirty="0">
                <a:ea typeface="宋体" panose="02010600030101010101" pitchFamily="2" charset="-122"/>
                <a:sym typeface="+mn-ea"/>
              </a:rPr>
              <a:t>很有帮助</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一般Web服务器会自带日志功能，也可以使用Flume从不同的服务器集群中采集、汇总和传输大容量的日志数据</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也可以使用第三方的统计工具或自定义埋点得到自己想要的统计内容</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不要重复造轮子，基于业务场景选择适合的轮子（工具）</a:t>
            </a:r>
            <a:endParaRPr lang="zh-CN"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224905" y="2173605"/>
            <a:ext cx="5834380" cy="2859405"/>
          </a:xfrm>
          <a:prstGeom prst="rect">
            <a:avLst/>
          </a:prstGeom>
        </p:spPr>
      </p:pic>
    </p:spTree>
    <p:custDataLst>
      <p:tags r:id="rId2"/>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数据源都有哪些维度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数据源</a:t>
            </a:r>
            <a:r>
              <a:rPr lang="en-US" altLang="zh-CN" sz="1800" dirty="0">
                <a:ea typeface="宋体" panose="02010600030101010101" pitchFamily="2" charset="-122"/>
                <a:sym typeface="+mn-ea"/>
              </a:rPr>
              <a:t>Summary</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从需求出发，考虑都需要收集哪些数据的</a:t>
            </a:r>
            <a:r>
              <a:rPr lang="en-US" altLang="zh-CN" sz="1800" dirty="0">
                <a:ea typeface="宋体" panose="02010600030101010101" pitchFamily="2" charset="-122"/>
                <a:sym typeface="+mn-ea"/>
              </a:rPr>
              <a:t>Feature</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从收集方式的角度，我们可以有开放数据源，爬虫，传感器，日志采集等渠道</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定制解决方案</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没有完美的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，只有更接近于真实的采样</a:t>
            </a:r>
            <a:endParaRPr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3" name="图片 2" descr="数据源-1"/>
          <p:cNvPicPr>
            <a:picLocks noChangeAspect="1"/>
          </p:cNvPicPr>
          <p:nvPr/>
        </p:nvPicPr>
        <p:blipFill>
          <a:blip r:embed="rId1"/>
          <a:stretch>
            <a:fillRect/>
          </a:stretch>
        </p:blipFill>
        <p:spPr>
          <a:xfrm>
            <a:off x="6059805" y="1752600"/>
            <a:ext cx="5543550" cy="3971925"/>
          </a:xfrm>
          <a:prstGeom prst="rect">
            <a:avLst/>
          </a:prstGeom>
        </p:spPr>
      </p:pic>
    </p:spTree>
    <p:custDataLst>
      <p:tags r:id="rId2"/>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4896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https://item.jd.com/51879797054.html</a:t>
            </a:r>
            <a:endParaRPr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海马</a:t>
            </a:r>
            <a:r>
              <a:rPr lang="en-US" altLang="zh-CN" sz="1800" dirty="0">
                <a:ea typeface="宋体" panose="02010600030101010101" pitchFamily="2" charset="-122"/>
                <a:sym typeface="+mn-ea"/>
              </a:rPr>
              <a:t>8S</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SUV</a:t>
            </a:r>
            <a:r>
              <a:rPr lang="zh-CN" altLang="en-US" sz="1800" dirty="0">
                <a:ea typeface="宋体" panose="02010600030101010101" pitchFamily="2" charset="-122"/>
                <a:sym typeface="+mn-ea"/>
              </a:rPr>
              <a:t>）首付</a:t>
            </a:r>
            <a:r>
              <a:rPr lang="en-US" altLang="zh-CN" sz="1800" dirty="0">
                <a:ea typeface="宋体" panose="02010600030101010101" pitchFamily="2" charset="-122"/>
                <a:sym typeface="+mn-ea"/>
              </a:rPr>
              <a:t>19980</a:t>
            </a:r>
            <a:r>
              <a:rPr lang="zh-CN" altLang="en-US" sz="1800" dirty="0">
                <a:ea typeface="宋体" panose="02010600030101010101" pitchFamily="2" charset="-122"/>
                <a:sym typeface="+mn-ea"/>
              </a:rPr>
              <a:t>元</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会员，级别，评价星级</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评价内容，时间，点赞数，评论数</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商品属性，页面网址，页面标题，采集时间</a:t>
            </a:r>
            <a:endParaRPr lang="zh-CN" sz="1800" dirty="0">
              <a:ea typeface="宋体" panose="0201060003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5401945" y="1325880"/>
            <a:ext cx="6413500" cy="5295265"/>
          </a:xfrm>
          <a:prstGeom prst="rect">
            <a:avLst/>
          </a:prstGeom>
        </p:spPr>
      </p:pic>
    </p:spTree>
    <p:custDataLst>
      <p:tags r:id="rId3"/>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http://www.12365auto.com/zlts/0-0-0-0-0-0_0-0-1.shtml</a:t>
            </a:r>
            <a:endParaRPr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投诉编号，投诉品牌，投诉车系，投诉车型，问题简述，典型问题，投诉时间，投诉状态</a:t>
            </a:r>
            <a:endParaRPr lang="zh-CN"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046980" y="1363980"/>
            <a:ext cx="6974205" cy="4206875"/>
          </a:xfrm>
          <a:prstGeom prst="rect">
            <a:avLst/>
          </a:prstGeom>
        </p:spPr>
      </p:pic>
    </p:spTree>
    <p:custDataLst>
      <p:tags r:id="rId2"/>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：采集微博上关于Viloran 威然的口碑</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数据源：</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https://weibo.com/</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搜索指定关键词，如 </a:t>
            </a:r>
            <a:r>
              <a:rPr lang="en-US" altLang="zh-CN" sz="1800" dirty="0">
                <a:ea typeface="宋体" panose="02010600030101010101" pitchFamily="2" charset="-122"/>
                <a:sym typeface="+mn-ea"/>
              </a:rPr>
              <a:t>Viloran 威然</a:t>
            </a:r>
            <a:endParaRPr lang="en-US"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对搜索到含有 </a:t>
            </a:r>
            <a:r>
              <a:rPr lang="en-US" altLang="zh-CN" sz="1800" dirty="0">
                <a:ea typeface="宋体" panose="02010600030101010101" pitchFamily="2" charset="-122"/>
                <a:sym typeface="+mn-ea"/>
              </a:rPr>
              <a:t>Viloran 威然 </a:t>
            </a:r>
            <a:r>
              <a:rPr lang="zh-CN" altLang="zh-CN" sz="1800" dirty="0">
                <a:ea typeface="宋体" panose="02010600030101010101" pitchFamily="2" charset="-122"/>
                <a:sym typeface="+mn-ea"/>
              </a:rPr>
              <a:t>关键词的微博内容进行采集</a:t>
            </a: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024120" y="1245870"/>
            <a:ext cx="6919595" cy="5612130"/>
          </a:xfrm>
          <a:prstGeom prst="rect">
            <a:avLst/>
          </a:prstGeom>
        </p:spPr>
      </p:pic>
    </p:spTree>
    <p:custDataLst>
      <p:tags r:id="rId2"/>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简易采集：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使用</a:t>
            </a:r>
            <a:r>
              <a:rPr sz="1800" dirty="0">
                <a:ea typeface="宋体" panose="02010600030101010101" pitchFamily="2" charset="-122"/>
                <a:sym typeface="+mn-ea"/>
              </a:rPr>
              <a:t>简便，所见即所得</a:t>
            </a:r>
            <a:endParaRPr sz="1800" dirty="0">
              <a:ea typeface="宋体" panose="02010600030101010101" pitchFamily="2" charset="-122"/>
              <a:sym typeface="+mn-ea"/>
            </a:endParaRPr>
          </a:p>
          <a:p>
            <a:pPr>
              <a:lnSpc>
                <a:spcPct val="150000"/>
              </a:lnSpc>
            </a:pPr>
            <a:r>
              <a:rPr sz="1800" dirty="0">
                <a:ea typeface="宋体" panose="02010600030101010101" pitchFamily="2" charset="-122"/>
                <a:sym typeface="+mn-ea"/>
              </a:rPr>
              <a:t>基本上不需要写代码，除了正则表达式匹配</a:t>
            </a:r>
            <a:r>
              <a:rPr lang="zh-CN" sz="1800" dirty="0">
                <a:ea typeface="宋体" panose="02010600030101010101" pitchFamily="2" charset="-122"/>
                <a:sym typeface="+mn-ea"/>
              </a:rPr>
              <a:t>使用</a:t>
            </a:r>
            <a:r>
              <a:rPr sz="1800" dirty="0">
                <a:ea typeface="宋体" panose="02010600030101010101" pitchFamily="2" charset="-122"/>
                <a:sym typeface="+mn-ea"/>
              </a:rPr>
              <a:t>到XPath</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使用简易采集选择模板即可</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输入想要采集的网址，比如https://item.jd.com/51879797054.html</a:t>
            </a:r>
            <a:endParaRPr 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    https://item.jd.com/1434937.html</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采集结束后，导出数据到</a:t>
            </a:r>
            <a:r>
              <a:rPr lang="en-US" altLang="zh-CN" sz="1800" dirty="0">
                <a:ea typeface="宋体" panose="02010600030101010101" pitchFamily="2" charset="-122"/>
                <a:sym typeface="+mn-ea"/>
              </a:rPr>
              <a:t>csv</a:t>
            </a:r>
            <a:endParaRPr lang="zh-CN"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5333365" y="1214755"/>
            <a:ext cx="6501130" cy="5306060"/>
          </a:xfrm>
          <a:prstGeom prst="rect">
            <a:avLst/>
          </a:prstGeom>
        </p:spPr>
      </p:pic>
    </p:spTree>
    <p:custDataLst>
      <p:tags r:id="rId2"/>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A：汽车评论抓取（京东）</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简易采集：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优点：方便，直接选择模板即可</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不足：效率不高，无法定制采集需求</a:t>
            </a:r>
            <a:endParaRPr lang="zh-CN" sz="18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5730240" y="2039620"/>
            <a:ext cx="6229350" cy="2324100"/>
          </a:xfrm>
          <a:prstGeom prst="rect">
            <a:avLst/>
          </a:prstGeom>
        </p:spPr>
      </p:pic>
      <p:pic>
        <p:nvPicPr>
          <p:cNvPr id="3" name="图片 2"/>
          <p:cNvPicPr>
            <a:picLocks noChangeAspect="1"/>
          </p:cNvPicPr>
          <p:nvPr/>
        </p:nvPicPr>
        <p:blipFill>
          <a:blip r:embed="rId2"/>
          <a:stretch>
            <a:fillRect/>
          </a:stretch>
        </p:blipFill>
        <p:spPr>
          <a:xfrm>
            <a:off x="521970" y="2945130"/>
            <a:ext cx="4257675" cy="2057400"/>
          </a:xfrm>
          <a:prstGeom prst="rect">
            <a:avLst/>
          </a:prstGeom>
        </p:spPr>
      </p:pic>
      <p:pic>
        <p:nvPicPr>
          <p:cNvPr id="7" name="图片 6"/>
          <p:cNvPicPr>
            <a:picLocks noChangeAspect="1"/>
          </p:cNvPicPr>
          <p:nvPr/>
        </p:nvPicPr>
        <p:blipFill>
          <a:blip r:embed="rId3"/>
          <a:stretch>
            <a:fillRect/>
          </a:stretch>
        </p:blipFill>
        <p:spPr>
          <a:xfrm>
            <a:off x="521970" y="5021580"/>
            <a:ext cx="11381105" cy="1837055"/>
          </a:xfrm>
          <a:prstGeom prst="rect">
            <a:avLst/>
          </a:prstGeom>
        </p:spPr>
      </p:pic>
    </p:spTree>
    <p:custDataLst>
      <p:tags r:id="rId4"/>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自定义采集：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按照需求定制采集任务</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采集内容使用到</a:t>
            </a:r>
            <a:r>
              <a:rPr lang="en-US" altLang="zh-CN" sz="1800" dirty="0">
                <a:ea typeface="宋体" panose="02010600030101010101" pitchFamily="2" charset="-122"/>
                <a:sym typeface="+mn-ea"/>
              </a:rPr>
              <a:t>XPath</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不足：多线程效率不高，反爬虫</a:t>
            </a:r>
            <a:endParaRPr lang="zh-CN"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69925" y="3879215"/>
            <a:ext cx="7570470" cy="2457450"/>
          </a:xfrm>
          <a:prstGeom prst="rect">
            <a:avLst/>
          </a:prstGeom>
        </p:spPr>
      </p:pic>
      <p:pic>
        <p:nvPicPr>
          <p:cNvPr id="5" name="图片 4"/>
          <p:cNvPicPr>
            <a:picLocks noChangeAspect="1"/>
          </p:cNvPicPr>
          <p:nvPr/>
        </p:nvPicPr>
        <p:blipFill>
          <a:blip r:embed="rId2"/>
          <a:stretch>
            <a:fillRect/>
          </a:stretch>
        </p:blipFill>
        <p:spPr>
          <a:xfrm>
            <a:off x="8701405" y="1661795"/>
            <a:ext cx="2819400" cy="2505075"/>
          </a:xfrm>
          <a:prstGeom prst="rect">
            <a:avLst/>
          </a:prstGeom>
        </p:spPr>
      </p:pic>
    </p:spTree>
    <p:custDataLst>
      <p:tags r:id="rId3"/>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dirty="0">
                <a:ea typeface="宋体" panose="02010600030101010101" pitchFamily="2" charset="-122"/>
              </a:rPr>
              <a:t>学习方法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t>TIPS</a:t>
            </a:r>
            <a:r>
              <a:rPr lang="zh-CN" altLang="en-US" sz="2600" dirty="0">
                <a:ea typeface="宋体" panose="02010600030101010101" pitchFamily="2" charset="-122"/>
              </a:rPr>
              <a:t>：每天进步一点，做重要不紧急的事</a:t>
            </a:r>
            <a:endParaRPr lang="zh-CN" altLang="en-US" sz="2600" dirty="0">
              <a:ea typeface="宋体" panose="02010600030101010101" pitchFamily="2" charset="-122"/>
            </a:endParaRPr>
          </a:p>
          <a:p>
            <a:pPr>
              <a:lnSpc>
                <a:spcPct val="150000"/>
              </a:lnSpc>
            </a:pPr>
            <a:r>
              <a:rPr lang="zh-CN" altLang="zh-CN" sz="2600" dirty="0">
                <a:ea typeface="宋体" panose="02010600030101010101" pitchFamily="2" charset="-122"/>
              </a:rPr>
              <a:t>阿里云</a:t>
            </a:r>
            <a:r>
              <a:rPr lang="en-US" altLang="zh-CN" sz="2600" dirty="0">
                <a:ea typeface="宋体" panose="02010600030101010101" pitchFamily="2" charset="-122"/>
              </a:rPr>
              <a:t>MVP</a:t>
            </a:r>
            <a:r>
              <a:rPr lang="zh-CN" altLang="en-US" sz="2600" dirty="0">
                <a:ea typeface="宋体" panose="02010600030101010101" pitchFamily="2" charset="-122"/>
              </a:rPr>
              <a:t>申请</a:t>
            </a:r>
            <a:endParaRPr lang="zh-CN" altLang="en-US" sz="2600" dirty="0">
              <a:ea typeface="宋体" panose="02010600030101010101" pitchFamily="2" charset="-122"/>
            </a:endParaRPr>
          </a:p>
          <a:p>
            <a:pPr>
              <a:lnSpc>
                <a:spcPct val="150000"/>
              </a:lnSpc>
            </a:pPr>
            <a:r>
              <a:rPr lang="zh-CN" altLang="en-US" sz="2600" dirty="0">
                <a:ea typeface="宋体" panose="02010600030101010101" pitchFamily="2" charset="-122"/>
                <a:sym typeface="+mn-ea"/>
              </a:rPr>
              <a:t>微软</a:t>
            </a:r>
            <a:r>
              <a:rPr lang="en-US" altLang="zh-CN" sz="2600" dirty="0">
                <a:ea typeface="宋体" panose="02010600030101010101" pitchFamily="2" charset="-122"/>
                <a:sym typeface="+mn-ea"/>
              </a:rPr>
              <a:t>MVP</a:t>
            </a:r>
            <a:r>
              <a:rPr lang="zh-CN" altLang="en-US" sz="2600" dirty="0">
                <a:ea typeface="宋体" panose="02010600030101010101" pitchFamily="2" charset="-122"/>
                <a:sym typeface="+mn-ea"/>
              </a:rPr>
              <a:t>申请</a:t>
            </a:r>
            <a:endParaRPr lang="zh-CN" altLang="en-US" sz="2600" dirty="0">
              <a:ea typeface="宋体" panose="02010600030101010101" pitchFamily="2" charset="-122"/>
              <a:sym typeface="+mn-ea"/>
            </a:endParaRPr>
          </a:p>
          <a:p>
            <a:pPr>
              <a:lnSpc>
                <a:spcPct val="150000"/>
              </a:lnSpc>
            </a:pPr>
            <a:r>
              <a:rPr lang="zh-CN" altLang="en-US" sz="2600" dirty="0">
                <a:ea typeface="宋体" panose="02010600030101010101" pitchFamily="2" charset="-122"/>
                <a:sym typeface="+mn-ea"/>
              </a:rPr>
              <a:t>腾讯</a:t>
            </a:r>
            <a:r>
              <a:rPr lang="en-US" altLang="zh-CN" sz="2600" dirty="0">
                <a:ea typeface="宋体" panose="02010600030101010101" pitchFamily="2" charset="-122"/>
                <a:sym typeface="+mn-ea"/>
              </a:rPr>
              <a:t>TVP</a:t>
            </a:r>
            <a:r>
              <a:rPr lang="zh-CN" altLang="en-US" sz="2600" dirty="0">
                <a:ea typeface="宋体" panose="02010600030101010101" pitchFamily="2" charset="-122"/>
                <a:sym typeface="+mn-ea"/>
              </a:rPr>
              <a:t>申请</a:t>
            </a:r>
            <a:endParaRPr lang="zh-CN" altLang="en-US" sz="2600" dirty="0">
              <a:ea typeface="宋体" panose="02010600030101010101" pitchFamily="2" charset="-122"/>
              <a:sym typeface="+mn-ea"/>
            </a:endParaRPr>
          </a:p>
          <a:p>
            <a:pPr>
              <a:lnSpc>
                <a:spcPct val="150000"/>
              </a:lnSpc>
            </a:pPr>
            <a:r>
              <a:rPr lang="zh-CN" altLang="en-US" sz="2600" dirty="0">
                <a:ea typeface="宋体" panose="02010600030101010101" pitchFamily="2" charset="-122"/>
                <a:sym typeface="+mn-ea"/>
              </a:rPr>
              <a:t>多分享，多尝试新技术，多合作交流</a:t>
            </a:r>
            <a:endParaRPr lang="zh-CN" altLang="zh-CN" sz="2600" dirty="0">
              <a:ea typeface="宋体" panose="02010600030101010101" pitchFamily="2" charset="-122"/>
            </a:endParaRPr>
          </a:p>
          <a:p>
            <a:pPr marL="0" indent="0">
              <a:lnSpc>
                <a:spcPct val="150000"/>
              </a:lnSpc>
              <a:buNone/>
            </a:pPr>
            <a:endParaRPr lang="zh-CN" altLang="zh-CN" sz="2600" dirty="0">
              <a:ea typeface="宋体" panose="02010600030101010101" pitchFamily="2" charset="-122"/>
            </a:endParaRPr>
          </a:p>
          <a:p>
            <a:pPr>
              <a:lnSpc>
                <a:spcPct val="150000"/>
              </a:lnSpc>
            </a:pPr>
            <a:endParaRPr lang="zh-CN" altLang="zh-CN" sz="2600" dirty="0">
              <a:ea typeface="宋体" panose="02010600030101010101" pitchFamily="2" charset="-122"/>
            </a:endParaRPr>
          </a:p>
          <a:p>
            <a:pPr>
              <a:lnSpc>
                <a:spcPct val="150000"/>
              </a:lnSpc>
            </a:pPr>
            <a:endParaRPr lang="zh-CN" altLang="zh-CN" sz="2600" dirty="0">
              <a:solidFill>
                <a:srgbClr val="FF0000"/>
              </a:solidFill>
              <a:ea typeface="宋体" panose="02010600030101010101" pitchFamily="2" charset="-122"/>
            </a:endParaRPr>
          </a:p>
          <a:p>
            <a:pPr>
              <a:lnSpc>
                <a:spcPct val="150000"/>
              </a:lnSpc>
            </a:pPr>
            <a:endParaRPr lang="zh-CN" altLang="zh-CN" sz="2600" dirty="0">
              <a:ea typeface="宋体" panose="02010600030101010101" pitchFamily="2"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八爪鱼工具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自定义采集：</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，输入网址</a:t>
            </a:r>
            <a:endParaRPr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新建任务时，这里是必填项</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，设计流程</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这个步骤最为关键，你需要工具，你是如何操作页面的、想要提取页面上的哪些信息等。因为数据条数比较多，通常你还需要翻页，所以要进行循环翻页的设置</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Step3</a:t>
            </a:r>
            <a:r>
              <a:rPr lang="zh-CN" altLang="en-US" sz="1600" dirty="0">
                <a:ea typeface="宋体" panose="02010600030101010101" pitchFamily="2" charset="-122"/>
                <a:sym typeface="+mn-ea"/>
              </a:rPr>
              <a:t>，启动采集</a:t>
            </a:r>
            <a:endParaRPr lang="zh-CN" altLang="en-US"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当设计好采集流程后，就可以启动采集任务了，任务结束后，会提示你保存采集好的数据，通常是xlsx或csv格式</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588000" y="2068195"/>
            <a:ext cx="5229225" cy="704850"/>
          </a:xfrm>
          <a:prstGeom prst="rect">
            <a:avLst/>
          </a:prstGeom>
        </p:spPr>
      </p:pic>
    </p:spTree>
    <p:custDataLst>
      <p:tags r:id="rId2"/>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八爪鱼工具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自定义采集：</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步骤包括：</a:t>
            </a:r>
            <a:r>
              <a:rPr sz="1600" dirty="0">
                <a:ea typeface="宋体" panose="02010600030101010101" pitchFamily="2" charset="-122"/>
                <a:sym typeface="+mn-ea"/>
              </a:rPr>
              <a:t>基本步骤和高级步骤</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基本步骤</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打开网页，默认第一项就是需要你输入网址</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点击元素，元素的定义比较广泛，它可以是某个按钮，或者某个链接，也可以是某个图片或文字</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使用这个步骤是你在搜索或者提交某个请求。当你点击元素后，工具会提示你想要达到的目的：点击该按钮、采集该元素文本、还是鼠标移到该链接上。然后再选择“点击该按钮”进行确认即可</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如果我们点击某个元素的目的是循环翻页，或者提取数据，那么在点击之后，工具也会确认你的目的</a:t>
            </a:r>
            <a:endParaRPr lang="zh-CN"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203315" y="4203700"/>
            <a:ext cx="5257800" cy="1905000"/>
          </a:xfrm>
          <a:prstGeom prst="rect">
            <a:avLst/>
          </a:prstGeom>
        </p:spPr>
      </p:pic>
      <p:sp>
        <p:nvSpPr>
          <p:cNvPr id="2" name="Content Placeholder 2"/>
          <p:cNvSpPr txBox="1">
            <a:spLocks noGrp="1"/>
          </p:cNvSpPr>
          <p:nvPr/>
        </p:nvSpPr>
        <p:spPr>
          <a:xfrm>
            <a:off x="5978525" y="1491615"/>
            <a:ext cx="5482590" cy="271208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循环翻页，很多数据都存在翻页的情况，通常你需要找到翻页的位置，比如“下一页”按钮</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提取数据，在网页上选择你想要提取的页面范围，鼠标移动到页面上会呈现蓝色的阴影面积，它表明了你想提取的数据范围。然后点击鼠标后，在右侧选择“采集数据”</a:t>
            </a:r>
            <a:endParaRPr lang="zh-CN" sz="1600" dirty="0">
              <a:ea typeface="宋体" panose="02010600030101010101" pitchFamily="2" charset="-122"/>
              <a:sym typeface="+mn-ea"/>
            </a:endParaRPr>
          </a:p>
        </p:txBody>
      </p:sp>
    </p:spTree>
    <p:custDataLst>
      <p:tags r:id="rId2"/>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2590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使用八爪鱼采集汽车投诉信息</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Step1，输入网页，http://www.12365auto.com/zlts/0-0-0-0-0-0_0-0-1.shtml</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Step2，设置翻页，点击下一页按钮，然后在右侧栏中选择</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循环点击下一页</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通常，可以先将流程设置完成后，再通过流程视图，</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进行细节调整</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7404100" y="3061970"/>
            <a:ext cx="3295650" cy="3629025"/>
          </a:xfrm>
          <a:prstGeom prst="rect">
            <a:avLst/>
          </a:prstGeom>
        </p:spPr>
      </p:pic>
      <p:pic>
        <p:nvPicPr>
          <p:cNvPr id="5" name="图片 4"/>
          <p:cNvPicPr>
            <a:picLocks noChangeAspect="1"/>
          </p:cNvPicPr>
          <p:nvPr/>
        </p:nvPicPr>
        <p:blipFill>
          <a:blip r:embed="rId2"/>
          <a:stretch>
            <a:fillRect/>
          </a:stretch>
        </p:blipFill>
        <p:spPr>
          <a:xfrm>
            <a:off x="7151370" y="1075690"/>
            <a:ext cx="3800475" cy="2209800"/>
          </a:xfrm>
          <a:prstGeom prst="rect">
            <a:avLst/>
          </a:prstGeom>
        </p:spPr>
      </p:pic>
    </p:spTree>
    <p:custDataLst>
      <p:tags r:id="rId3"/>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46380" y="1471930"/>
            <a:ext cx="48990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使用八爪鱼采集汽车投诉信息</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Step3，提取数据</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选择元素：</a:t>
            </a:r>
            <a:r>
              <a:rPr lang="zh-CN" altLang="zh-CN" sz="1600" dirty="0">
                <a:ea typeface="宋体" panose="02010600030101010101" pitchFamily="2" charset="-122"/>
                <a:sym typeface="+mn-ea"/>
              </a:rPr>
              <a:t>投诉编号，投诉品牌，投诉车系，投诉车型，问题简述，典型问题，投诉时间，投诉状态</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重命名：将列名进行命名（原列名 字段</a:t>
            </a:r>
            <a:r>
              <a:rPr lang="en-US" altLang="zh-CN" sz="1600" dirty="0">
                <a:ea typeface="宋体" panose="02010600030101010101" pitchFamily="2" charset="-122"/>
                <a:sym typeface="+mn-ea"/>
              </a:rPr>
              <a:t>1_</a:t>
            </a:r>
            <a:r>
              <a:rPr lang="zh-CN" altLang="zh-CN" sz="1600" dirty="0">
                <a:ea typeface="宋体" panose="02010600030101010101" pitchFamily="2" charset="-122"/>
                <a:sym typeface="+mn-ea"/>
              </a:rPr>
              <a:t>文本）</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调整元素：使用流程视图，对建造年代进行</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调整</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097780" y="1274445"/>
            <a:ext cx="6885305" cy="4658360"/>
          </a:xfrm>
          <a:prstGeom prst="rect">
            <a:avLst/>
          </a:prstGeom>
        </p:spPr>
      </p:pic>
    </p:spTree>
    <p:custDataLst>
      <p:tags r:id="rId2"/>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3910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流程视图：</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将之前的操作以流程图的方式展示出来，使用频率较高，方便查看创建流程，调整顺序，或者删掉不想要的步骤</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可以在视图中查看数据提取的字段。选中“提取数据”步骤，可以看到该步骤提取的字段都有哪些</a:t>
            </a: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085080" y="1547495"/>
            <a:ext cx="2076450" cy="3038475"/>
          </a:xfrm>
          <a:prstGeom prst="rect">
            <a:avLst/>
          </a:prstGeom>
        </p:spPr>
      </p:pic>
      <p:pic>
        <p:nvPicPr>
          <p:cNvPr id="5" name="图片 4"/>
          <p:cNvPicPr>
            <a:picLocks noChangeAspect="1"/>
          </p:cNvPicPr>
          <p:nvPr/>
        </p:nvPicPr>
        <p:blipFill>
          <a:blip r:embed="rId2"/>
          <a:stretch>
            <a:fillRect/>
          </a:stretch>
        </p:blipFill>
        <p:spPr>
          <a:xfrm>
            <a:off x="7161530" y="1600835"/>
            <a:ext cx="5030470" cy="2960370"/>
          </a:xfrm>
          <a:prstGeom prst="rect">
            <a:avLst/>
          </a:prstGeom>
        </p:spPr>
      </p:pic>
    </p:spTree>
    <p:custDataLst>
      <p:tags r:id="rId3"/>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XPath：</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在流程试图中，可以查看元素XPath（</a:t>
            </a:r>
            <a:r>
              <a:rPr lang="en-US" altLang="zh-CN" sz="1600" dirty="0">
                <a:ea typeface="宋体" panose="02010600030101010101" pitchFamily="2" charset="-122"/>
                <a:sym typeface="+mn-ea"/>
              </a:rPr>
              <a:t>XML Path</a:t>
            </a:r>
            <a:r>
              <a:rPr lang="zh-CN" altLang="zh-CN" sz="1600" dirty="0">
                <a:ea typeface="宋体" panose="02010600030101010101" pitchFamily="2" charset="-122"/>
                <a:sym typeface="+mn-ea"/>
              </a:rPr>
              <a:t>）</a:t>
            </a:r>
            <a:r>
              <a:rPr lang="zh-CN" sz="1600" dirty="0">
                <a:ea typeface="宋体" panose="02010600030101010101" pitchFamily="2" charset="-122"/>
                <a:sym typeface="+mn-ea"/>
              </a:rPr>
              <a:t>，并对它们进行调整</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八爪鱼内置XPath引擎，我们在用可视化方式选择元素的时候，会自动生成相应的XPath</a:t>
            </a:r>
            <a:endParaRPr 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Tips</a:t>
            </a:r>
            <a:r>
              <a:rPr lang="zh-CN" altLang="en-US" sz="1600" dirty="0">
                <a:ea typeface="宋体" panose="02010600030101010101" pitchFamily="2" charset="-122"/>
                <a:sym typeface="+mn-ea"/>
              </a:rPr>
              <a:t>：调整</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是因为</a:t>
            </a:r>
            <a:r>
              <a:rPr lang="zh-CN" sz="1600" dirty="0">
                <a:ea typeface="宋体" panose="02010600030101010101" pitchFamily="2" charset="-122"/>
                <a:sym typeface="+mn-ea"/>
              </a:rPr>
              <a:t>有时候我们采集的网站页面是不规律的，比如第一页和第二页的HTML排版是不同的，这样可视化操作得到的XPath可能不具备通用性，这种情况下就需要人工进行调整（点击循环翻页后，会显示第二个页面，比如微博搜索页面第一页，第二页排版不同，</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可能发生变化</a:t>
            </a:r>
            <a:r>
              <a:rPr 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常用的两种</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a:t>
            </a:r>
            <a:r>
              <a:rPr lang="zh-CN" sz="1600" dirty="0">
                <a:ea typeface="宋体" panose="02010600030101010101" pitchFamily="2" charset="-122"/>
                <a:sym typeface="+mn-ea"/>
              </a:rPr>
              <a:t>循环中的XPath，提取数据的XPath</a:t>
            </a:r>
            <a:endParaRPr 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502525" y="1033780"/>
            <a:ext cx="4078605" cy="3488690"/>
          </a:xfrm>
          <a:prstGeom prst="rect">
            <a:avLst/>
          </a:prstGeom>
        </p:spPr>
      </p:pic>
      <p:pic>
        <p:nvPicPr>
          <p:cNvPr id="6" name="图片 5"/>
          <p:cNvPicPr>
            <a:picLocks noChangeAspect="1"/>
          </p:cNvPicPr>
          <p:nvPr/>
        </p:nvPicPr>
        <p:blipFill>
          <a:blip r:embed="rId2"/>
          <a:stretch>
            <a:fillRect/>
          </a:stretch>
        </p:blipFill>
        <p:spPr>
          <a:xfrm>
            <a:off x="6448425" y="4578985"/>
            <a:ext cx="5327650" cy="2258060"/>
          </a:xfrm>
          <a:prstGeom prst="rect">
            <a:avLst/>
          </a:prstGeom>
        </p:spPr>
      </p:pic>
    </p:spTree>
    <p:custDataLst>
      <p:tags r:id="rId3"/>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XPath </a:t>
            </a:r>
            <a:r>
              <a:rPr lang="en-US" altLang="zh-CN" sz="1600" dirty="0">
                <a:ea typeface="宋体" panose="02010600030101010101" pitchFamily="2" charset="-122"/>
                <a:sym typeface="+mn-ea"/>
              </a:rPr>
              <a:t>Helper</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当需要调整</a:t>
            </a:r>
            <a:r>
              <a:rPr lang="en-US" altLang="zh-CN" sz="1600" dirty="0">
                <a:ea typeface="宋体" panose="02010600030101010101" pitchFamily="2" charset="-122"/>
                <a:sym typeface="+mn-ea"/>
              </a:rPr>
              <a:t>XPath</a:t>
            </a:r>
            <a:r>
              <a:rPr lang="zh-CN" altLang="zh-CN" sz="1600" dirty="0">
                <a:ea typeface="宋体" panose="02010600030101010101" pitchFamily="2" charset="-122"/>
                <a:sym typeface="+mn-ea"/>
              </a:rPr>
              <a:t>时，使用</a:t>
            </a:r>
            <a:r>
              <a:rPr lang="en-US" altLang="zh-CN" sz="1600" dirty="0">
                <a:ea typeface="宋体" panose="02010600030101010101" pitchFamily="2" charset="-122"/>
                <a:sym typeface="+mn-ea"/>
              </a:rPr>
              <a:t>XPath Helper</a:t>
            </a:r>
            <a:r>
              <a:rPr lang="zh-CN" altLang="zh-CN" sz="1600" dirty="0">
                <a:ea typeface="宋体" panose="02010600030101010101" pitchFamily="2" charset="-122"/>
                <a:sym typeface="+mn-ea"/>
              </a:rPr>
              <a:t>插件</a:t>
            </a:r>
            <a:r>
              <a:rPr lang="zh-CN" sz="1600" dirty="0">
                <a:ea typeface="宋体" panose="02010600030101010101" pitchFamily="2" charset="-122"/>
                <a:sym typeface="+mn-ea"/>
              </a:rPr>
              <a:t>方便捕捉指定元素的XPath</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安装插件后，使用</a:t>
            </a:r>
            <a:r>
              <a:rPr lang="en-US" altLang="zh-CN" sz="1600" dirty="0">
                <a:ea typeface="宋体" panose="02010600030101010101" pitchFamily="2" charset="-122"/>
                <a:sym typeface="+mn-ea"/>
              </a:rPr>
              <a:t>Ctrl + Shift + X </a:t>
            </a:r>
            <a:r>
              <a:rPr lang="zh-CN" altLang="zh-CN" sz="1600" dirty="0">
                <a:ea typeface="宋体" panose="02010600030101010101" pitchFamily="2" charset="-122"/>
                <a:sym typeface="+mn-ea"/>
              </a:rPr>
              <a:t>进行快捷启动</a:t>
            </a:r>
            <a:endParaRPr lang="zh-CN"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提取每行投诉数据的</a:t>
            </a:r>
            <a:r>
              <a:rPr lang="en-US" altLang="zh-CN" sz="1600" dirty="0">
                <a:ea typeface="宋体" panose="02010600030101010101" pitchFamily="2" charset="-122"/>
                <a:sym typeface="+mn-ea"/>
              </a:rPr>
              <a:t>XPath</a:t>
            </a:r>
            <a:r>
              <a:rPr lang="zh-CN"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/html/body/div[@id='content']/div[@class='com_sec']/div[@class='tslb_b']/table[@class='ar_c ar_c1']/tbody/tr[position()&gt;=2]</a:t>
            </a:r>
            <a:endParaRPr lang="en-US" alt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313045" y="1423670"/>
            <a:ext cx="6903720" cy="3927475"/>
          </a:xfrm>
          <a:prstGeom prst="rect">
            <a:avLst/>
          </a:prstGeom>
        </p:spPr>
      </p:pic>
    </p:spTree>
    <p:custDataLst>
      <p:tags r:id="rId2"/>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Step4</a:t>
            </a:r>
            <a:r>
              <a:rPr lang="zh-CN" altLang="zh-CN" sz="1600" dirty="0">
                <a:ea typeface="宋体" panose="02010600030101010101" pitchFamily="2" charset="-122"/>
                <a:sym typeface="+mn-ea"/>
              </a:rPr>
              <a:t>，</a:t>
            </a:r>
            <a:r>
              <a:rPr lang="zh-CN" sz="1600" dirty="0">
                <a:ea typeface="宋体" panose="02010600030101010101" pitchFamily="2" charset="-122"/>
                <a:sym typeface="+mn-ea"/>
              </a:rPr>
              <a:t>启动本地采集：</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一般第三方工具都是收费的，数据量不大的情况下，可以使用免费的本地采集</a:t>
            </a:r>
            <a:endParaRPr 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采集会自动进行翻页，数据提取</a:t>
            </a: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951220" y="1383030"/>
            <a:ext cx="5381625" cy="3752850"/>
          </a:xfrm>
          <a:prstGeom prst="rect">
            <a:avLst/>
          </a:prstGeom>
        </p:spPr>
      </p:pic>
    </p:spTree>
    <p:custDataLst>
      <p:tags r:id="rId2"/>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：采集汽车投诉信息</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17525" y="1199515"/>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启动本地采集：</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数据可以导出为</a:t>
            </a:r>
            <a:r>
              <a:rPr lang="en-US" altLang="zh-CN" sz="1600" dirty="0">
                <a:ea typeface="宋体" panose="02010600030101010101" pitchFamily="2" charset="-122"/>
                <a:sym typeface="+mn-ea"/>
              </a:rPr>
              <a:t>csv</a:t>
            </a:r>
            <a:r>
              <a:rPr lang="zh-CN" altLang="zh-CN" sz="1600" dirty="0">
                <a:ea typeface="宋体" panose="02010600030101010101" pitchFamily="2" charset="-122"/>
                <a:sym typeface="+mn-ea"/>
              </a:rPr>
              <a:t>格式</a:t>
            </a:r>
            <a:endParaRPr 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后续还需要对字段进行处理，比如典型问题，</a:t>
            </a:r>
            <a:r>
              <a:rPr altLang="zh-CN" sz="1600" dirty="0">
                <a:ea typeface="宋体" panose="02010600030101010101" pitchFamily="2" charset="-122"/>
                <a:sym typeface="+mn-ea"/>
              </a:rPr>
              <a:t>车身附件及电器电瓶故障</a:t>
            </a:r>
            <a:r>
              <a:rPr lang="en-US" altLang="zh-CN" sz="1600" dirty="0">
                <a:ea typeface="宋体" panose="02010600030101010101" pitchFamily="2" charset="-122"/>
                <a:sym typeface="+mn-ea"/>
              </a:rPr>
              <a:t> =&gt; [车身附件及电器] [电瓶故障]</a:t>
            </a:r>
            <a:endParaRPr lang="en-US"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532130" y="3389630"/>
            <a:ext cx="5395595" cy="3280410"/>
          </a:xfrm>
          <a:prstGeom prst="rect">
            <a:avLst/>
          </a:prstGeom>
        </p:spPr>
      </p:pic>
      <p:pic>
        <p:nvPicPr>
          <p:cNvPr id="7" name="图片 6"/>
          <p:cNvPicPr>
            <a:picLocks noChangeAspect="1"/>
          </p:cNvPicPr>
          <p:nvPr/>
        </p:nvPicPr>
        <p:blipFill>
          <a:blip r:embed="rId2"/>
          <a:stretch>
            <a:fillRect/>
          </a:stretch>
        </p:blipFill>
        <p:spPr>
          <a:xfrm>
            <a:off x="5899150" y="1400175"/>
            <a:ext cx="6259195" cy="4552950"/>
          </a:xfrm>
          <a:prstGeom prst="rect">
            <a:avLst/>
          </a:prstGeom>
        </p:spPr>
      </p:pic>
    </p:spTree>
    <p:custDataLst>
      <p:tags r:id="rId3"/>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a:t>
            </a:r>
            <a:r>
              <a:rPr lang="zh-CN" altLang="zh-CN">
                <a:ea typeface="宋体" panose="02010600030101010101" pitchFamily="2" charset="-122"/>
                <a:sym typeface="+mn-ea"/>
              </a:rPr>
              <a:t>汽车口碑采集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88950" y="1161415"/>
            <a:ext cx="5888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流程步骤：</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Step1</a:t>
            </a:r>
            <a:r>
              <a:rPr lang="zh-CN" altLang="zh-CN" sz="1600" dirty="0">
                <a:ea typeface="宋体" panose="02010600030101010101" pitchFamily="2" charset="-122"/>
                <a:sym typeface="+mn-ea"/>
              </a:rPr>
              <a:t>，输入网址 </a:t>
            </a:r>
            <a:r>
              <a:rPr lang="en-US" altLang="zh-CN" sz="1600" dirty="0">
                <a:ea typeface="宋体" panose="02010600030101010101" pitchFamily="2" charset="-122"/>
                <a:sym typeface="+mn-ea"/>
              </a:rPr>
              <a:t>https://weibo.com</a:t>
            </a:r>
            <a:endParaRPr lang="en-US" alt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第一次使用用户名，密码登录后，浏览器会自动记住登录状态，下次不需要输入用户名，密码</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zh-CN" sz="1600" dirty="0">
                <a:ea typeface="宋体" panose="02010600030101010101" pitchFamily="2" charset="-122"/>
                <a:sym typeface="+mn-ea"/>
              </a:rPr>
              <a:t>，输入想要搜索的内容，比如</a:t>
            </a:r>
            <a:r>
              <a:rPr lang="en-US" altLang="zh-CN" sz="1600" dirty="0">
                <a:ea typeface="宋体" panose="02010600030101010101" pitchFamily="2" charset="-122"/>
                <a:sym typeface="+mn-ea"/>
              </a:rPr>
              <a:t>Viloran 威然</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输入框中输入文本，点击链接</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，设置翻页，点击下一页（选择循环点击下一页）</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Step4</a:t>
            </a:r>
            <a:r>
              <a:rPr lang="zh-CN" altLang="en-US" sz="1600" dirty="0">
                <a:ea typeface="宋体" panose="02010600030101010101" pitchFamily="2" charset="-122"/>
                <a:sym typeface="+mn-ea"/>
              </a:rPr>
              <a:t>，点击想要抓取的微博内容，采集选中元素的文本</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并没有自动抓到页面内其他相同的元素，因此我们需要手动调整</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Step5</a:t>
            </a:r>
            <a:r>
              <a:rPr lang="zh-CN" altLang="zh-CN" sz="1600" dirty="0">
                <a:ea typeface="宋体" panose="02010600030101010101" pitchFamily="2" charset="-122"/>
                <a:sym typeface="+mn-ea"/>
              </a:rPr>
              <a:t>，通过流程视图进行调整</a:t>
            </a:r>
            <a:endParaRPr lang="zh-CN" alt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添加循环（设置循环方式</a:t>
            </a:r>
            <a:r>
              <a:rPr lang="en-US" altLang="zh-CN" sz="1600" dirty="0">
                <a:ea typeface="宋体" panose="02010600030101010101" pitchFamily="2" charset="-122"/>
                <a:sym typeface="+mn-ea"/>
              </a:rPr>
              <a:t>=&gt;</a:t>
            </a:r>
            <a:r>
              <a:rPr lang="zh-CN" altLang="en-US" sz="1600" dirty="0">
                <a:ea typeface="宋体" panose="02010600030101010101" pitchFamily="2" charset="-122"/>
                <a:sym typeface="+mn-ea"/>
              </a:rPr>
              <a:t>不固定元素列表</a:t>
            </a:r>
            <a:r>
              <a:rPr lang="zh-CN" sz="1600" dirty="0">
                <a:ea typeface="宋体" panose="02010600030101010101" pitchFamily="2" charset="-122"/>
                <a:sym typeface="+mn-ea"/>
              </a:rPr>
              <a:t>）</a:t>
            </a:r>
            <a:endParaRPr lang="zh-CN" alt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540500" y="1436370"/>
            <a:ext cx="4762500" cy="4743450"/>
          </a:xfrm>
          <a:prstGeom prst="rect">
            <a:avLst/>
          </a:prstGeom>
        </p:spPr>
      </p:pic>
    </p:spTree>
    <p:custDataLst>
      <p:tags r:id="rId2"/>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dirty="0">
                <a:ea typeface="宋体" panose="02010600030101010101" pitchFamily="2" charset="-122"/>
              </a:rPr>
              <a:t>学习方法</a:t>
            </a:r>
            <a:endParaRPr lang="zh-CN"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78130" y="1831975"/>
            <a:ext cx="11706225" cy="418147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a:t>
            </a:r>
            <a:r>
              <a:rPr lang="zh-CN" altLang="zh-CN">
                <a:ea typeface="宋体" panose="02010600030101010101" pitchFamily="2" charset="-122"/>
                <a:sym typeface="+mn-ea"/>
              </a:rPr>
              <a:t>汽车口碑采集</a:t>
            </a:r>
            <a:endParaRPr lang="en-US" altLang="zh-CN"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3923030" y="1313815"/>
            <a:ext cx="8268970" cy="4545330"/>
          </a:xfrm>
          <a:prstGeom prst="rect">
            <a:avLst/>
          </a:prstGeom>
        </p:spPr>
      </p:pic>
      <p:sp>
        <p:nvSpPr>
          <p:cNvPr id="131" name="Content Placeholder 2"/>
          <p:cNvSpPr txBox="1">
            <a:spLocks noGrp="1"/>
          </p:cNvSpPr>
          <p:nvPr/>
        </p:nvSpPr>
        <p:spPr>
          <a:xfrm>
            <a:off x="256540" y="1161415"/>
            <a:ext cx="38347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流程步骤：</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Step6</a:t>
            </a:r>
            <a:r>
              <a:rPr lang="zh-CN" altLang="zh-CN" sz="1600" dirty="0">
                <a:ea typeface="宋体" panose="02010600030101010101" pitchFamily="2" charset="-122"/>
                <a:sym typeface="+mn-ea"/>
              </a:rPr>
              <a:t>，通过</a:t>
            </a:r>
            <a:r>
              <a:rPr lang="en-US" altLang="zh-CN" sz="1600" dirty="0">
                <a:ea typeface="宋体" panose="02010600030101010101" pitchFamily="2" charset="-122"/>
                <a:sym typeface="+mn-ea"/>
              </a:rPr>
              <a:t>XPath Helper</a:t>
            </a:r>
            <a:r>
              <a:rPr lang="zh-CN" altLang="zh-CN" sz="1600" dirty="0">
                <a:ea typeface="宋体" panose="02010600030101010101" pitchFamily="2" charset="-122"/>
                <a:sym typeface="+mn-ea"/>
              </a:rPr>
              <a:t>获取页面元素的</a:t>
            </a:r>
            <a:r>
              <a:rPr lang="en-US" altLang="zh-CN" sz="1600" dirty="0">
                <a:ea typeface="宋体" panose="02010600030101010101" pitchFamily="2" charset="-122"/>
                <a:sym typeface="+mn-ea"/>
              </a:rPr>
              <a:t>XPath</a:t>
            </a:r>
            <a:endParaRPr lang="en-US"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原有的元素</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a:t>
            </a:r>
            <a:r>
              <a:rPr lang="zh-CN" altLang="en-US" sz="1400" dirty="0">
                <a:ea typeface="宋体" panose="02010600030101010101" pitchFamily="2" charset="-122"/>
                <a:sym typeface="+mn-ea"/>
              </a:rPr>
              <a:t>//div[@class='card-wrap'][1]/div[@class='card']/div[@class='card-feed']/div[@class='content']/div[@class='info']/div[2]</a:t>
            </a:r>
            <a:endParaRPr lang="zh-CN" altLang="en-US" sz="14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作为提示，尝试改成</a:t>
            </a:r>
            <a:r>
              <a:rPr lang="zh-CN" altLang="en-US" sz="1400" dirty="0">
                <a:ea typeface="宋体" panose="02010600030101010101" pitchFamily="2" charset="-122"/>
                <a:sym typeface="+mn-ea"/>
              </a:rPr>
              <a:t>//div[@class='card-wrap']/div[@class='card']/div[@class='card-feed']/div[@class='content']/div[@class='info']/div[2]</a:t>
            </a:r>
            <a:r>
              <a:rPr lang="zh-CN" altLang="en-US" sz="1600" dirty="0">
                <a:ea typeface="宋体" panose="02010600030101010101" pitchFamily="2" charset="-122"/>
                <a:sym typeface="+mn-ea"/>
              </a:rPr>
              <a:t>可以匹配到更多的元素（</a:t>
            </a:r>
            <a:r>
              <a:rPr lang="en-US" altLang="zh-CN" sz="1600" dirty="0">
                <a:ea typeface="宋体" panose="02010600030101010101" pitchFamily="2" charset="-122"/>
                <a:sym typeface="+mn-ea"/>
              </a:rPr>
              <a:t>23</a:t>
            </a:r>
            <a:r>
              <a:rPr lang="zh-CN" altLang="en-US" sz="1600" dirty="0">
                <a:ea typeface="宋体" panose="02010600030101010101" pitchFamily="2" charset="-122"/>
                <a:sym typeface="+mn-ea"/>
              </a:rPr>
              <a:t>个）</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p:txBody>
      </p:sp>
    </p:spTree>
    <p:custDataLst>
      <p:tags r:id="rId2"/>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a:t>
            </a:r>
            <a:r>
              <a:rPr lang="zh-CN" altLang="zh-CN">
                <a:ea typeface="宋体" panose="02010600030101010101" pitchFamily="2" charset="-122"/>
                <a:sym typeface="+mn-ea"/>
              </a:rPr>
              <a:t>汽车口碑采集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88950" y="1161415"/>
            <a:ext cx="48279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流程步骤：</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Step7</a:t>
            </a:r>
            <a:r>
              <a:rPr lang="zh-CN" altLang="zh-CN" sz="1600" dirty="0">
                <a:ea typeface="宋体" panose="02010600030101010101" pitchFamily="2" charset="-122"/>
                <a:sym typeface="+mn-ea"/>
              </a:rPr>
              <a:t>，设置循环页面中的</a:t>
            </a:r>
            <a:r>
              <a:rPr lang="en-US" altLang="zh-CN" sz="1600" dirty="0">
                <a:ea typeface="宋体" panose="02010600030101010101" pitchFamily="2" charset="-122"/>
                <a:sym typeface="+mn-ea"/>
              </a:rPr>
              <a:t>XPath</a:t>
            </a:r>
            <a:endParaRPr lang="en-US"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//DIV[@class='card-wrap']</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设置提取元素中的</a:t>
            </a:r>
            <a:r>
              <a:rPr lang="en-US" altLang="zh-CN" sz="1600" dirty="0">
                <a:ea typeface="宋体" panose="02010600030101010101" pitchFamily="2" charset="-122"/>
                <a:sym typeface="+mn-ea"/>
              </a:rPr>
              <a:t>XPath</a:t>
            </a:r>
            <a:r>
              <a:rPr lang="zh-CN" altLang="en-US" sz="1600" dirty="0">
                <a:ea typeface="宋体" panose="02010600030101010101" pitchFamily="2" charset="-122"/>
                <a:sym typeface="+mn-ea"/>
              </a:rPr>
              <a:t>，以及高级选项中的采集当前循环中的元素</a:t>
            </a:r>
            <a:endParaRPr lang="zh-CN" altLang="en-US"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278120" y="1272540"/>
            <a:ext cx="6805930" cy="3644900"/>
          </a:xfrm>
          <a:prstGeom prst="rect">
            <a:avLst/>
          </a:prstGeom>
        </p:spPr>
      </p:pic>
    </p:spTree>
    <p:custDataLst>
      <p:tags r:id="rId2"/>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t>
            </a:r>
            <a:r>
              <a:rPr lang="en-US" altLang="zh-CN" dirty="0">
                <a:ea typeface="宋体" panose="02010600030101010101" pitchFamily="2" charset="-122"/>
                <a:sym typeface="+mn-ea"/>
              </a:rPr>
              <a:t>C</a:t>
            </a:r>
            <a:r>
              <a:rPr lang="zh-CN" altLang="en-US" dirty="0">
                <a:ea typeface="宋体" panose="02010600030101010101" pitchFamily="2" charset="-122"/>
                <a:sym typeface="+mn-ea"/>
              </a:rPr>
              <a:t>：</a:t>
            </a:r>
            <a:r>
              <a:rPr lang="zh-CN" altLang="zh-CN">
                <a:ea typeface="宋体" panose="02010600030101010101" pitchFamily="2" charset="-122"/>
                <a:sym typeface="+mn-ea"/>
              </a:rPr>
              <a:t>汽车口碑采集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88950" y="1161415"/>
            <a:ext cx="25641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流程步骤：</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Step8</a:t>
            </a:r>
            <a:r>
              <a:rPr lang="zh-CN" altLang="zh-CN" sz="1600" dirty="0">
                <a:ea typeface="宋体" panose="02010600030101010101" pitchFamily="2" charset="-122"/>
                <a:sym typeface="+mn-ea"/>
              </a:rPr>
              <a:t>，启动本地采集，导出微博内容到</a:t>
            </a:r>
            <a:r>
              <a:rPr lang="en-US" altLang="zh-CN" sz="1600" dirty="0">
                <a:ea typeface="宋体" panose="02010600030101010101" pitchFamily="2" charset="-122"/>
                <a:sym typeface="+mn-ea"/>
              </a:rPr>
              <a:t>csv</a:t>
            </a:r>
            <a:r>
              <a:rPr lang="zh-CN" altLang="zh-CN" sz="1600" dirty="0">
                <a:ea typeface="宋体" panose="02010600030101010101" pitchFamily="2" charset="-122"/>
                <a:sym typeface="+mn-ea"/>
              </a:rPr>
              <a:t>文件</a:t>
            </a:r>
            <a:endParaRPr lang="zh-CN"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3560445" y="1121410"/>
            <a:ext cx="8503285" cy="5628005"/>
          </a:xfrm>
          <a:prstGeom prst="rect">
            <a:avLst/>
          </a:prstGeom>
        </p:spPr>
      </p:pic>
    </p:spTree>
    <p:custDataLst>
      <p:tags r:id="rId2"/>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Python</a:t>
            </a:r>
            <a:r>
              <a:rPr lang="zh-CN" altLang="en-US" dirty="0">
                <a:ea typeface="宋体" panose="02010600030101010101" pitchFamily="2" charset="-122"/>
                <a:sym typeface="+mn-ea"/>
              </a:rPr>
              <a:t>爬虫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Python</a:t>
            </a:r>
            <a:r>
              <a:rPr lang="zh-CN" altLang="zh-CN" sz="1600">
                <a:ea typeface="宋体" panose="02010600030101010101" pitchFamily="2" charset="-122"/>
                <a:sym typeface="+mn-ea"/>
              </a:rPr>
              <a:t>爬虫工具</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BeautifulSoup</a:t>
            </a:r>
            <a:r>
              <a:rPr lang="zh-CN" altLang="en-US" sz="1600">
                <a:ea typeface="宋体" panose="02010600030101010101" pitchFamily="2" charset="-122"/>
                <a:sym typeface="+mn-ea"/>
              </a:rPr>
              <a:t>，Python Html 解析库，BeautifulSoup 将复杂 HTML 文档转换成一个复杂的树形结构，每个节点都是 Python 对象。</a:t>
            </a:r>
            <a:endParaRPr lang="zh-CN" altLang="en-US"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Selenium</a:t>
            </a:r>
            <a:r>
              <a:rPr lang="zh-CN" altLang="en-US" sz="1600">
                <a:ea typeface="宋体" panose="02010600030101010101" pitchFamily="2" charset="-122"/>
                <a:sym typeface="+mn-ea"/>
              </a:rPr>
              <a:t>，Web应用的自动测试工具，可以直接运行在浏览器中，原理是模拟用户在进行操作，支持当前多种主流的浏览器</a:t>
            </a:r>
            <a:endParaRPr lang="zh-CN" altLang="en-US"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Scrapy</a:t>
            </a:r>
            <a:r>
              <a:rPr lang="zh-CN" altLang="en-US" sz="1600">
                <a:ea typeface="宋体" panose="02010600030101010101" pitchFamily="2" charset="-122"/>
                <a:sym typeface="+mn-ea"/>
              </a:rPr>
              <a:t>，Python爬虫框架，把基础爬虫功能抽象出来做成的脚手架，</a:t>
            </a:r>
            <a:r>
              <a:rPr lang="en-US" altLang="zh-CN" sz="1600">
                <a:ea typeface="宋体" panose="02010600030101010101" pitchFamily="2" charset="-122"/>
                <a:sym typeface="+mn-ea"/>
              </a:rPr>
              <a:t>Selenium</a:t>
            </a:r>
            <a:r>
              <a:rPr lang="zh-CN" altLang="en-US" sz="1600">
                <a:ea typeface="宋体" panose="02010600030101010101" pitchFamily="2" charset="-122"/>
                <a:sym typeface="+mn-ea"/>
              </a:rPr>
              <a:t>可以应用在</a:t>
            </a:r>
            <a:r>
              <a:rPr lang="en-US" altLang="zh-CN" sz="1600">
                <a:ea typeface="宋体" panose="02010600030101010101" pitchFamily="2" charset="-122"/>
                <a:sym typeface="+mn-ea"/>
              </a:rPr>
              <a:t>Scrapy</a:t>
            </a:r>
            <a:r>
              <a:rPr lang="zh-CN" altLang="en-US" sz="1600">
                <a:ea typeface="宋体" panose="02010600030101010101" pitchFamily="2" charset="-122"/>
                <a:sym typeface="+mn-ea"/>
              </a:rPr>
              <a:t>爬虫框架中</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Puppeteer</a:t>
            </a:r>
            <a:r>
              <a:rPr lang="zh-CN" altLang="en-US" sz="1600">
                <a:ea typeface="宋体" panose="02010600030101010101" pitchFamily="2" charset="-122"/>
                <a:sym typeface="+mn-ea"/>
              </a:rPr>
              <a:t>，可以控制Headless Chrome，即无界面的自动化测试框架，支持模拟键盘输入、截图、表单提交等特殊场景操作，</a:t>
            </a:r>
            <a:r>
              <a:rPr lang="en-US" altLang="zh-CN" sz="1600">
                <a:ea typeface="宋体" panose="02010600030101010101" pitchFamily="2" charset="-122"/>
                <a:sym typeface="+mn-ea"/>
              </a:rPr>
              <a:t>Google2018</a:t>
            </a:r>
            <a:r>
              <a:rPr lang="zh-CN" altLang="en-US" sz="1600">
                <a:ea typeface="宋体" panose="02010600030101010101" pitchFamily="2" charset="-122"/>
                <a:sym typeface="+mn-ea"/>
              </a:rPr>
              <a:t>年推出的爬虫神器</a:t>
            </a:r>
            <a:endParaRPr lang="zh-CN" altLang="en-US" sz="1600">
              <a:ea typeface="宋体" panose="02010600030101010101" pitchFamily="2" charset="-122"/>
              <a:sym typeface="+mn-ea"/>
            </a:endParaRPr>
          </a:p>
          <a:p>
            <a:pPr lvl="0">
              <a:lnSpc>
                <a:spcPct val="150000"/>
              </a:lnSpc>
            </a:pPr>
            <a:endParaRPr lang="zh-CN" altLang="zh-CN"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pic>
        <p:nvPicPr>
          <p:cNvPr id="5" name="图片 4" descr="scrapy-1"/>
          <p:cNvPicPr>
            <a:picLocks noChangeAspect="1"/>
          </p:cNvPicPr>
          <p:nvPr/>
        </p:nvPicPr>
        <p:blipFill>
          <a:blip r:embed="rId1"/>
          <a:stretch>
            <a:fillRect/>
          </a:stretch>
        </p:blipFill>
        <p:spPr>
          <a:xfrm>
            <a:off x="5824220" y="1589405"/>
            <a:ext cx="6096000" cy="4114800"/>
          </a:xfrm>
          <a:prstGeom prst="rect">
            <a:avLst/>
          </a:prstGeom>
        </p:spPr>
      </p:pic>
    </p:spTree>
    <p:custDataLst>
      <p:tags r:id="rId2"/>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dirty="0">
                <a:ea typeface="宋体" panose="02010600030101010101" pitchFamily="2" charset="-122"/>
                <a:sym typeface="+mn-ea"/>
              </a:rPr>
              <a:t>BeautifulSoup使用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600" dirty="0">
                <a:ea typeface="宋体" panose="02010600030101010101" pitchFamily="2" charset="-122"/>
                <a:sym typeface="+mn-ea"/>
              </a:rPr>
              <a:t>BeautifulSoup</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lang="zh-CN" sz="1600">
                <a:ea typeface="宋体" panose="02010600030101010101" pitchFamily="2" charset="-122"/>
                <a:sym typeface="+mn-ea"/>
              </a:rPr>
              <a:t>特点是</a:t>
            </a:r>
            <a:r>
              <a:rPr sz="1600">
                <a:ea typeface="宋体" panose="02010600030101010101" pitchFamily="2" charset="-122"/>
                <a:sym typeface="+mn-ea"/>
              </a:rPr>
              <a:t>简单易用，</a:t>
            </a:r>
            <a:r>
              <a:rPr lang="zh-CN" sz="1600">
                <a:ea typeface="宋体" panose="02010600030101010101" pitchFamily="2" charset="-122"/>
                <a:sym typeface="+mn-ea"/>
              </a:rPr>
              <a:t>相比之下如果使用</a:t>
            </a:r>
            <a:r>
              <a:rPr sz="1600">
                <a:ea typeface="宋体" panose="02010600030101010101" pitchFamily="2" charset="-122"/>
                <a:sym typeface="+mn-ea"/>
              </a:rPr>
              <a:t>正则和 xPath </a:t>
            </a:r>
            <a:r>
              <a:rPr lang="zh-CN" sz="1600">
                <a:ea typeface="宋体" panose="02010600030101010101" pitchFamily="2" charset="-122"/>
                <a:sym typeface="+mn-ea"/>
              </a:rPr>
              <a:t>则</a:t>
            </a:r>
            <a:r>
              <a:rPr sz="1600">
                <a:ea typeface="宋体" panose="02010600030101010101" pitchFamily="2" charset="-122"/>
                <a:sym typeface="+mn-ea"/>
              </a:rPr>
              <a:t>需要记住特定语法</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使用流程：</a:t>
            </a:r>
            <a:endParaRPr sz="1600">
              <a:ea typeface="宋体" panose="02010600030101010101" pitchFamily="2" charset="-122"/>
              <a:sym typeface="+mn-ea"/>
            </a:endParaRPr>
          </a:p>
          <a:p>
            <a:pPr marL="0" lvl="0" indent="0">
              <a:lnSpc>
                <a:spcPct val="150000"/>
              </a:lnSpc>
              <a:buNone/>
            </a:pPr>
            <a:r>
              <a:rPr lang="en-US" altLang="zh-CN" sz="1600">
                <a:ea typeface="宋体" panose="02010600030101010101" pitchFamily="2" charset="-122"/>
                <a:sym typeface="+mn-ea"/>
              </a:rPr>
              <a:t>Step1</a:t>
            </a:r>
            <a:r>
              <a:rPr lang="zh-CN" altLang="zh-CN" sz="1600">
                <a:ea typeface="宋体" panose="02010600030101010101" pitchFamily="2" charset="-122"/>
                <a:sym typeface="+mn-ea"/>
              </a:rPr>
              <a:t>，</a:t>
            </a:r>
            <a:r>
              <a:rPr sz="1600">
                <a:ea typeface="宋体" panose="02010600030101010101" pitchFamily="2" charset="-122"/>
                <a:sym typeface="+mn-ea"/>
              </a:rPr>
              <a:t>通过文本初始化 bs 对象</a:t>
            </a:r>
            <a:endParaRPr sz="1600">
              <a:ea typeface="宋体" panose="02010600030101010101" pitchFamily="2" charset="-122"/>
              <a:sym typeface="+mn-ea"/>
            </a:endParaRPr>
          </a:p>
          <a:p>
            <a:pPr marL="0" lvl="0" indent="0">
              <a:lnSpc>
                <a:spcPct val="150000"/>
              </a:lnSpc>
              <a:buNone/>
            </a:pPr>
            <a:r>
              <a:rPr lang="en-US" altLang="zh-CN" sz="1600">
                <a:ea typeface="宋体" panose="02010600030101010101" pitchFamily="2" charset="-122"/>
                <a:sym typeface="+mn-ea"/>
              </a:rPr>
              <a:t>Step2</a:t>
            </a:r>
            <a:r>
              <a:rPr lang="zh-CN" altLang="zh-CN" sz="1600">
                <a:ea typeface="宋体" panose="02010600030101010101" pitchFamily="2" charset="-122"/>
                <a:sym typeface="+mn-ea"/>
              </a:rPr>
              <a:t>，</a:t>
            </a:r>
            <a:r>
              <a:rPr sz="1600">
                <a:ea typeface="宋体" panose="02010600030101010101" pitchFamily="2" charset="-122"/>
                <a:sym typeface="+mn-ea"/>
              </a:rPr>
              <a:t>通过 find/find_all </a:t>
            </a:r>
            <a:r>
              <a:rPr lang="zh-CN" sz="1600">
                <a:ea typeface="宋体" panose="02010600030101010101" pitchFamily="2" charset="-122"/>
                <a:sym typeface="+mn-ea"/>
              </a:rPr>
              <a:t>查找</a:t>
            </a:r>
            <a:r>
              <a:rPr sz="1600">
                <a:ea typeface="宋体" panose="02010600030101010101" pitchFamily="2" charset="-122"/>
                <a:sym typeface="+mn-ea"/>
              </a:rPr>
              <a:t>信息</a:t>
            </a:r>
            <a:endParaRPr sz="1600">
              <a:ea typeface="宋体" panose="02010600030101010101" pitchFamily="2" charset="-122"/>
              <a:sym typeface="+mn-ea"/>
            </a:endParaRPr>
          </a:p>
          <a:p>
            <a:pPr marL="0" lvl="0" indent="0">
              <a:lnSpc>
                <a:spcPct val="150000"/>
              </a:lnSpc>
              <a:buNone/>
            </a:pPr>
            <a:r>
              <a:rPr sz="1600">
                <a:ea typeface="宋体" panose="02010600030101010101" pitchFamily="2" charset="-122"/>
                <a:sym typeface="+mn-ea"/>
              </a:rPr>
              <a:t>可以迭代式的查找，比如先定位出一段内容，再其上继续检索</a:t>
            </a:r>
            <a:endParaRPr sz="1600">
              <a:ea typeface="宋体" panose="02010600030101010101" pitchFamily="2" charset="-122"/>
              <a:sym typeface="+mn-ea"/>
            </a:endParaRPr>
          </a:p>
          <a:p>
            <a:pPr marL="0" lvl="0" indent="0">
              <a:lnSpc>
                <a:spcPct val="150000"/>
              </a:lnSpc>
              <a:buNone/>
            </a:pPr>
            <a:endParaRPr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421120" y="1349375"/>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600" dirty="0">
                <a:ea typeface="宋体" panose="02010600030101010101" pitchFamily="2" charset="-122"/>
                <a:sym typeface="+mn-ea"/>
              </a:rPr>
              <a:t>BeautifulSoup</a:t>
            </a:r>
            <a:r>
              <a:rPr lang="zh-CN" sz="1600">
                <a:ea typeface="宋体" panose="02010600030101010101" pitchFamily="2" charset="-122"/>
                <a:sym typeface="+mn-ea"/>
              </a:rPr>
              <a:t>的</a:t>
            </a:r>
            <a:r>
              <a:rPr sz="1600">
                <a:ea typeface="宋体" panose="02010600030101010101" pitchFamily="2" charset="-122"/>
                <a:sym typeface="+mn-ea"/>
              </a:rPr>
              <a:t>解析器：</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html.parse</a:t>
            </a:r>
            <a:r>
              <a:rPr lang="zh-CN" sz="1600">
                <a:ea typeface="宋体" panose="02010600030101010101" pitchFamily="2" charset="-122"/>
                <a:sym typeface="+mn-ea"/>
              </a:rPr>
              <a:t>，</a:t>
            </a:r>
            <a:r>
              <a:rPr sz="1600">
                <a:ea typeface="宋体" panose="02010600030101010101" pitchFamily="2" charset="-122"/>
                <a:sym typeface="+mn-ea"/>
              </a:rPr>
              <a:t>python 自带，容错性不高，对于不太规范的网页会丢失部分内容</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lxml</a:t>
            </a:r>
            <a:r>
              <a:rPr lang="zh-CN" sz="1600">
                <a:ea typeface="宋体" panose="02010600030101010101" pitchFamily="2" charset="-122"/>
                <a:sym typeface="+mn-ea"/>
              </a:rPr>
              <a:t>，</a:t>
            </a:r>
            <a:r>
              <a:rPr sz="1600">
                <a:ea typeface="宋体" panose="02010600030101010101" pitchFamily="2" charset="-122"/>
                <a:sym typeface="+mn-ea"/>
              </a:rPr>
              <a:t>解析速度快，需额外安装</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xml</a:t>
            </a:r>
            <a:r>
              <a:rPr lang="zh-CN" sz="1600">
                <a:ea typeface="宋体" panose="02010600030101010101" pitchFamily="2" charset="-122"/>
                <a:sym typeface="+mn-ea"/>
              </a:rPr>
              <a:t>，</a:t>
            </a:r>
            <a:r>
              <a:rPr sz="1600">
                <a:ea typeface="宋体" panose="02010600030101010101" pitchFamily="2" charset="-122"/>
                <a:sym typeface="+mn-ea"/>
              </a:rPr>
              <a:t>同属 lxml 库，支持 XML 文档</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html5lib</a:t>
            </a:r>
            <a:r>
              <a:rPr lang="zh-CN" sz="1600">
                <a:ea typeface="宋体" panose="02010600030101010101" pitchFamily="2" charset="-122"/>
                <a:sym typeface="+mn-ea"/>
              </a:rPr>
              <a:t>，</a:t>
            </a:r>
            <a:r>
              <a:rPr sz="1600">
                <a:ea typeface="宋体" panose="02010600030101010101" pitchFamily="2" charset="-122"/>
                <a:sym typeface="+mn-ea"/>
              </a:rPr>
              <a:t>最好的容错性，但速度稍慢</a:t>
            </a:r>
            <a:endParaRPr sz="1600">
              <a:ea typeface="宋体" panose="02010600030101010101" pitchFamily="2" charset="-122"/>
              <a:sym typeface="+mn-ea"/>
            </a:endParaRPr>
          </a:p>
          <a:p>
            <a:pPr marL="0" lvl="0" indent="0">
              <a:lnSpc>
                <a:spcPct val="150000"/>
              </a:lnSpc>
              <a:buNone/>
            </a:pPr>
            <a:endParaRPr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dirty="0">
                <a:ea typeface="宋体" panose="02010600030101010101" pitchFamily="2" charset="-122"/>
                <a:sym typeface="+mn-ea"/>
              </a:rPr>
              <a:t>BeautifulSoup使用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89280" y="125984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spcBef>
                <a:spcPts val="500"/>
              </a:spcBef>
              <a:buNone/>
            </a:pPr>
            <a:r>
              <a:rPr sz="1400">
                <a:ea typeface="宋体" panose="02010600030101010101" pitchFamily="2" charset="-122"/>
                <a:sym typeface="+mn-ea"/>
              </a:rPr>
              <a:t>#待分析字符串</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html_doc = """</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&lt;html&gt;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&lt;head&gt;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&lt;title&gt;BeautifulSoup Demo&lt;/title&gt;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&lt;/head&gt;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&lt;body&gt;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&lt;p class="title aq"&gt;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&lt;b&gt;Here is the content&lt;/b&gt;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&lt;/p&gt;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&lt;p class="story"&gt;Python爬虫有很多优秀的工具</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&lt;a href="https://beautifulsoup.readthedocs.io/zh_CN/v4.4.0/" class="tools" id="link1"&gt;BeautifulSoup&lt;/a&gt;,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&lt;a href="http://www.selenium.org.cn/" class="sisttoolser" id="link2"&gt;Selenium&lt;/a&gt; and</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&lt;a href="https://scrapy.org/" class="tools" id="link3"&gt;Scrapy&lt;/a&gt;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    他们都可以帮你爬虫想要的页面内容</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&lt;/p&gt;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&lt;p class="story"&gt;...&lt;/p&gt;</a:t>
            </a:r>
            <a:endParaRPr sz="1400">
              <a:ea typeface="宋体" panose="02010600030101010101" pitchFamily="2" charset="-122"/>
              <a:sym typeface="+mn-ea"/>
            </a:endParaRPr>
          </a:p>
          <a:p>
            <a:pPr marL="0" lvl="0" indent="0">
              <a:lnSpc>
                <a:spcPct val="100000"/>
              </a:lnSpc>
              <a:spcBef>
                <a:spcPts val="500"/>
              </a:spcBef>
              <a:buNone/>
            </a:pPr>
            <a:r>
              <a:rPr sz="1400">
                <a:ea typeface="宋体" panose="02010600030101010101" pitchFamily="2" charset="-122"/>
                <a:sym typeface="+mn-ea"/>
              </a:rPr>
              <a:t>"""</a:t>
            </a:r>
            <a:endParaRPr sz="1400">
              <a:ea typeface="宋体" panose="02010600030101010101" pitchFamily="2" charset="-122"/>
              <a:sym typeface="+mn-ea"/>
            </a:endParaRPr>
          </a:p>
        </p:txBody>
      </p:sp>
      <p:sp>
        <p:nvSpPr>
          <p:cNvPr id="2" name="Content Placeholder 2"/>
          <p:cNvSpPr txBox="1">
            <a:spLocks noGrp="1"/>
          </p:cNvSpPr>
          <p:nvPr/>
        </p:nvSpPr>
        <p:spPr>
          <a:xfrm>
            <a:off x="6421120" y="124460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buNone/>
            </a:pPr>
            <a:r>
              <a:rPr sz="1400">
                <a:ea typeface="宋体" panose="02010600030101010101" pitchFamily="2" charset="-122"/>
                <a:sym typeface="+mn-ea"/>
              </a:rPr>
              <a:t># 通过html字符串创建BeautifulSoup对象</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soup = BeautifulSoup(html_doc, 'html.parser', from_encoding='utf-8')</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#输出第一个 title 标签</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print(soup.title)</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#输出第一个 title 标签的标签名称</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print(soup.title.name)</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#输出第一个 title 标签的包含内容</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print(soup.title.string)</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#输出第一个 title 标签的父标签的标签名称</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print(soup.title.parent.name)</a:t>
            </a:r>
            <a:endParaRPr sz="1400">
              <a:ea typeface="宋体" panose="02010600030101010101" pitchFamily="2" charset="-122"/>
              <a:sym typeface="+mn-ea"/>
            </a:endParaRPr>
          </a:p>
        </p:txBody>
      </p:sp>
      <p:sp>
        <p:nvSpPr>
          <p:cNvPr id="3" name="文本框 2"/>
          <p:cNvSpPr txBox="1"/>
          <p:nvPr/>
        </p:nvSpPr>
        <p:spPr>
          <a:xfrm>
            <a:off x="6507480" y="5213350"/>
            <a:ext cx="386334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&lt;title&gt;BeautifulSoup Demo&lt;/title&gt;</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title</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BeautifulSoup Demo</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head</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dirty="0">
                <a:ea typeface="宋体" panose="02010600030101010101" pitchFamily="2" charset="-122"/>
                <a:sym typeface="+mn-ea"/>
              </a:rPr>
              <a:t>BeautifulSoup使用</a:t>
            </a:r>
            <a:endParaRPr dirty="0">
              <a:ea typeface="宋体" panose="02010600030101010101" pitchFamily="2" charset="-122"/>
              <a:sym typeface="+mn-ea"/>
            </a:endParaRPr>
          </a:p>
        </p:txBody>
      </p:sp>
      <p:sp>
        <p:nvSpPr>
          <p:cNvPr id="131" name="Content Placeholder 2"/>
          <p:cNvSpPr txBox="1">
            <a:spLocks noGrp="1"/>
          </p:cNvSpPr>
          <p:nvPr/>
        </p:nvSpPr>
        <p:spPr>
          <a:xfrm>
            <a:off x="598805" y="1318895"/>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00000"/>
              </a:lnSpc>
              <a:buNone/>
            </a:pPr>
            <a:r>
              <a:rPr sz="1400">
                <a:ea typeface="宋体" panose="02010600030101010101" pitchFamily="2" charset="-122"/>
                <a:sym typeface="+mn-ea"/>
              </a:rPr>
              <a:t>#输出第一个p标签</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print(soup.p)</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 #输出第一个  p 标签的 class 属性内容</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print(soup.p['class'])</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#输出第一个  a 标签的  href 属性内容</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print(soup.a['href'])</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 soup的属性操作方法与字典一样，可以被添加,删除或修改. </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 修改第一个 a 标签的href属性为 http://www.baidu.com/</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soup.a['href'] = 'http://www.baidu.com/'</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#给第一个 a 标签添加 name 属性</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soup.a['name'] = u'百度'</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print(soup.a)</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#删除第一个 a 标签的 class 属性为</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del soup.a['class']</a:t>
            </a:r>
            <a:endParaRPr sz="1400">
              <a:ea typeface="宋体" panose="02010600030101010101" pitchFamily="2" charset="-122"/>
              <a:sym typeface="+mn-ea"/>
            </a:endParaRPr>
          </a:p>
          <a:p>
            <a:pPr marL="0" lvl="0" indent="0">
              <a:lnSpc>
                <a:spcPct val="100000"/>
              </a:lnSpc>
              <a:buNone/>
            </a:pPr>
            <a:r>
              <a:rPr sz="1400">
                <a:ea typeface="宋体" panose="02010600030101010101" pitchFamily="2" charset="-122"/>
                <a:sym typeface="+mn-ea"/>
              </a:rPr>
              <a:t>print(soup.a)</a:t>
            </a:r>
            <a:endParaRPr sz="1400">
              <a:ea typeface="宋体" panose="02010600030101010101" pitchFamily="2" charset="-122"/>
              <a:sym typeface="+mn-ea"/>
            </a:endParaRPr>
          </a:p>
        </p:txBody>
      </p:sp>
      <p:sp>
        <p:nvSpPr>
          <p:cNvPr id="3" name="文本框 2"/>
          <p:cNvSpPr txBox="1"/>
          <p:nvPr/>
        </p:nvSpPr>
        <p:spPr>
          <a:xfrm>
            <a:off x="6586220" y="2277110"/>
            <a:ext cx="5011420" cy="2798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&lt;p class="title aq"&gt;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&lt;b&gt;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Here is the content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&lt;/b&gt;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&lt;/p&gt;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['title', 'aq']</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https://beautifulsoup.readthedocs.io/zh_CN/v4.4.0/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&lt;a class="tools" href="http://www.baidu.com/" id="link1" name="百度"&gt;BeautifulSoup&lt;/a&gt;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&lt;a href="http://www.baidu.com/" id="link1" name="百度"&gt;BeautifulSoup&lt;/a&gt;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下箭头 3"/>
          <p:cNvSpPr/>
          <p:nvPr/>
        </p:nvSpPr>
        <p:spPr>
          <a:xfrm rot="16200000">
            <a:off x="5645150" y="329263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lang="zh-CN" dirty="0">
              <a:ea typeface="宋体" panose="02010600030101010101" pitchFamily="2" charset="-122"/>
              <a:sym typeface="+mn-ea"/>
            </a:endParaRPr>
          </a:p>
        </p:txBody>
      </p:sp>
      <p:sp>
        <p:nvSpPr>
          <p:cNvPr id="131" name="Content Placeholder 2"/>
          <p:cNvSpPr txBox="1">
            <a:spLocks noGrp="1"/>
          </p:cNvSpPr>
          <p:nvPr/>
        </p:nvSpPr>
        <p:spPr>
          <a:xfrm>
            <a:off x="598805" y="134747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a:ea typeface="宋体" panose="02010600030101010101" pitchFamily="2" charset="-122"/>
                <a:sym typeface="+mn-ea"/>
              </a:rPr>
              <a:t>采集汽车投诉信息</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Step1</a:t>
            </a:r>
            <a:r>
              <a:rPr lang="zh-CN" altLang="zh-CN" sz="1600">
                <a:ea typeface="宋体" panose="02010600030101010101" pitchFamily="2" charset="-122"/>
                <a:sym typeface="+mn-ea"/>
              </a:rPr>
              <a:t>，确定</a:t>
            </a:r>
            <a:r>
              <a:rPr lang="en-US" altLang="zh-CN" sz="1600">
                <a:ea typeface="宋体" panose="02010600030101010101" pitchFamily="2" charset="-122"/>
                <a:sym typeface="+mn-ea"/>
              </a:rPr>
              <a:t>URL</a:t>
            </a:r>
            <a:r>
              <a:rPr lang="zh-CN" altLang="zh-CN" sz="1600">
                <a:ea typeface="宋体" panose="02010600030101010101" pitchFamily="2" charset="-122"/>
                <a:sym typeface="+mn-ea"/>
              </a:rPr>
              <a:t>，</a:t>
            </a:r>
            <a:r>
              <a:rPr sz="1600">
                <a:ea typeface="宋体" panose="02010600030101010101" pitchFamily="2" charset="-122"/>
                <a:sym typeface="+mn-ea"/>
              </a:rPr>
              <a:t>http://www.12365auto.com/zlts/0-0-0-0-0-0_0-0-1.shtml</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Step2</a:t>
            </a:r>
            <a:r>
              <a:rPr lang="zh-CN" altLang="zh-CN" sz="1600">
                <a:ea typeface="宋体" panose="02010600030101010101" pitchFamily="2" charset="-122"/>
                <a:sym typeface="+mn-ea"/>
              </a:rPr>
              <a:t>，确定要提取的元素</a:t>
            </a:r>
            <a:endParaRPr lang="zh-CN" altLang="zh-CN" sz="1600">
              <a:ea typeface="宋体" panose="02010600030101010101" pitchFamily="2" charset="-122"/>
              <a:sym typeface="+mn-ea"/>
            </a:endParaRPr>
          </a:p>
          <a:p>
            <a:pPr marL="0" lvl="0" indent="0">
              <a:lnSpc>
                <a:spcPct val="150000"/>
              </a:lnSpc>
              <a:buNone/>
            </a:pPr>
            <a:r>
              <a:rPr lang="zh-CN" altLang="zh-CN" sz="1600">
                <a:ea typeface="宋体" panose="02010600030101010101" pitchFamily="2" charset="-122"/>
                <a:sym typeface="+mn-ea"/>
              </a:rPr>
              <a:t>投诉编号</a:t>
            </a:r>
            <a:r>
              <a:rPr lang="zh-CN" altLang="zh-CN" sz="1600">
                <a:ea typeface="宋体" panose="02010600030101010101" pitchFamily="2" charset="-122"/>
                <a:sym typeface="+mn-ea"/>
              </a:rPr>
              <a:t>id</a:t>
            </a:r>
            <a:r>
              <a:rPr lang="zh-CN" altLang="zh-CN" sz="1600">
                <a:ea typeface="宋体" panose="02010600030101010101" pitchFamily="2" charset="-122"/>
                <a:sym typeface="+mn-ea"/>
              </a:rPr>
              <a:t>，投诉品牌</a:t>
            </a:r>
            <a:r>
              <a:rPr lang="zh-CN" altLang="zh-CN" sz="1600">
                <a:ea typeface="宋体" panose="02010600030101010101" pitchFamily="2" charset="-122"/>
                <a:sym typeface="+mn-ea"/>
              </a:rPr>
              <a:t>brand</a:t>
            </a:r>
            <a:r>
              <a:rPr lang="zh-CN" altLang="zh-CN" sz="1600">
                <a:ea typeface="宋体" panose="02010600030101010101" pitchFamily="2" charset="-122"/>
                <a:sym typeface="+mn-ea"/>
              </a:rPr>
              <a:t>，投诉车系</a:t>
            </a:r>
            <a:r>
              <a:rPr lang="zh-CN" altLang="zh-CN" sz="1600">
                <a:ea typeface="宋体" panose="02010600030101010101" pitchFamily="2" charset="-122"/>
                <a:sym typeface="+mn-ea"/>
              </a:rPr>
              <a:t>car_model</a:t>
            </a:r>
            <a:r>
              <a:rPr lang="zh-CN" altLang="zh-CN" sz="1600">
                <a:ea typeface="宋体" panose="02010600030101010101" pitchFamily="2" charset="-122"/>
                <a:sym typeface="+mn-ea"/>
              </a:rPr>
              <a:t>，投诉车型</a:t>
            </a:r>
            <a:r>
              <a:rPr lang="zh-CN" altLang="zh-CN" sz="1600">
                <a:ea typeface="宋体" panose="02010600030101010101" pitchFamily="2" charset="-122"/>
                <a:sym typeface="+mn-ea"/>
              </a:rPr>
              <a:t>type</a:t>
            </a:r>
            <a:r>
              <a:rPr lang="zh-CN" altLang="zh-CN" sz="1600">
                <a:ea typeface="宋体" panose="02010600030101010101" pitchFamily="2" charset="-122"/>
                <a:sym typeface="+mn-ea"/>
              </a:rPr>
              <a:t>，问题简述</a:t>
            </a:r>
            <a:r>
              <a:rPr lang="zh-CN" altLang="zh-CN" sz="1600">
                <a:ea typeface="宋体" panose="02010600030101010101" pitchFamily="2" charset="-122"/>
                <a:sym typeface="+mn-ea"/>
              </a:rPr>
              <a:t>desc</a:t>
            </a:r>
            <a:r>
              <a:rPr lang="zh-CN" altLang="zh-CN" sz="1600">
                <a:ea typeface="宋体" panose="02010600030101010101" pitchFamily="2" charset="-122"/>
                <a:sym typeface="+mn-ea"/>
              </a:rPr>
              <a:t>，典型问题</a:t>
            </a:r>
            <a:r>
              <a:rPr lang="zh-CN" altLang="zh-CN" sz="1600">
                <a:ea typeface="宋体" panose="02010600030101010101" pitchFamily="2" charset="-122"/>
                <a:sym typeface="+mn-ea"/>
              </a:rPr>
              <a:t>problem</a:t>
            </a:r>
            <a:r>
              <a:rPr lang="zh-CN" altLang="zh-CN" sz="1600">
                <a:ea typeface="宋体" panose="02010600030101010101" pitchFamily="2" charset="-122"/>
                <a:sym typeface="+mn-ea"/>
              </a:rPr>
              <a:t>，投诉时间</a:t>
            </a:r>
            <a:r>
              <a:rPr lang="zh-CN" altLang="zh-CN" sz="1600">
                <a:ea typeface="宋体" panose="02010600030101010101" pitchFamily="2" charset="-122"/>
                <a:sym typeface="+mn-ea"/>
              </a:rPr>
              <a:t>datetime</a:t>
            </a:r>
            <a:r>
              <a:rPr lang="zh-CN" altLang="zh-CN" sz="1600">
                <a:ea typeface="宋体" panose="02010600030101010101" pitchFamily="2" charset="-122"/>
                <a:sym typeface="+mn-ea"/>
              </a:rPr>
              <a:t>，投诉状态</a:t>
            </a:r>
            <a:r>
              <a:rPr lang="zh-CN" altLang="zh-CN" sz="1600">
                <a:ea typeface="宋体" panose="02010600030101010101" pitchFamily="2" charset="-122"/>
                <a:sym typeface="+mn-ea"/>
              </a:rPr>
              <a:t>status</a:t>
            </a:r>
            <a:endParaRPr lang="zh-CN" altLang="zh-CN" sz="1600">
              <a:ea typeface="宋体" panose="02010600030101010101" pitchFamily="2" charset="-122"/>
              <a:sym typeface="+mn-ea"/>
            </a:endParaRPr>
          </a:p>
          <a:p>
            <a:pPr marL="0" lvl="0" indent="0">
              <a:lnSpc>
                <a:spcPct val="150000"/>
              </a:lnSpc>
              <a:buNone/>
            </a:pPr>
            <a:endParaRPr sz="160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213995" y="4392930"/>
            <a:ext cx="7146290" cy="2252345"/>
          </a:xfrm>
          <a:prstGeom prst="rect">
            <a:avLst/>
          </a:prstGeom>
        </p:spPr>
      </p:pic>
      <p:pic>
        <p:nvPicPr>
          <p:cNvPr id="4" name="图片 3"/>
          <p:cNvPicPr>
            <a:picLocks noChangeAspect="1"/>
          </p:cNvPicPr>
          <p:nvPr/>
        </p:nvPicPr>
        <p:blipFill>
          <a:blip r:embed="rId2"/>
          <a:stretch>
            <a:fillRect/>
          </a:stretch>
        </p:blipFill>
        <p:spPr>
          <a:xfrm>
            <a:off x="7480300" y="1347470"/>
            <a:ext cx="4448175" cy="4838700"/>
          </a:xfrm>
          <a:prstGeom prst="rect">
            <a:avLst/>
          </a:prstGeom>
        </p:spPr>
      </p:pic>
    </p:spTree>
    <p:custDataLst>
      <p:tags r:id="rId3"/>
    </p:custData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dirty="0">
              <a:ea typeface="宋体" panose="02010600030101010101" pitchFamily="2" charset="-122"/>
              <a:sym typeface="+mn-ea"/>
            </a:endParaRPr>
          </a:p>
        </p:txBody>
      </p:sp>
      <p:sp>
        <p:nvSpPr>
          <p:cNvPr id="131" name="Content Placeholder 2"/>
          <p:cNvSpPr txBox="1">
            <a:spLocks noGrp="1"/>
          </p:cNvSpPr>
          <p:nvPr/>
        </p:nvSpPr>
        <p:spPr>
          <a:xfrm>
            <a:off x="598805" y="121412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import requests</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from bs4 import BeautifulSoup</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 请求URL</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url = 'http://www.12365auto.com/zlts/0-0-0-0-0-0_0-0-0-0-0-0-0-</a:t>
            </a:r>
            <a:r>
              <a:rPr lang="en-US" sz="1400">
                <a:ea typeface="宋体" panose="02010600030101010101" pitchFamily="2" charset="-122"/>
                <a:sym typeface="+mn-ea"/>
              </a:rPr>
              <a:t>1.shtml</a:t>
            </a:r>
            <a:r>
              <a:rPr sz="1400">
                <a:ea typeface="宋体" panose="02010600030101010101" pitchFamily="2" charset="-122"/>
                <a:sym typeface="+mn-ea"/>
              </a:rPr>
              <a:t>'</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 得到页面的内容</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headers={'user-agent': 'Mozilla/5.0 (Windows NT 10.0; WOW64) AppleWebKit/537.36 (KHTML, like Gecko) Chrome/74.0.3729.131 Safari/537.36'}</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html=requests.get(url,headers=headers,timeout=10)</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content = html.text</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 </a:t>
            </a:r>
            <a:r>
              <a:rPr lang="zh-CN" sz="1400">
                <a:ea typeface="宋体" panose="02010600030101010101" pitchFamily="2" charset="-122"/>
                <a:sym typeface="+mn-ea"/>
              </a:rPr>
              <a:t>通过</a:t>
            </a:r>
            <a:r>
              <a:rPr lang="en-US" altLang="zh-CN" sz="1400">
                <a:ea typeface="宋体" panose="02010600030101010101" pitchFamily="2" charset="-122"/>
                <a:sym typeface="+mn-ea"/>
              </a:rPr>
              <a:t>content</a:t>
            </a:r>
            <a:r>
              <a:rPr sz="1400">
                <a:ea typeface="宋体" panose="02010600030101010101" pitchFamily="2" charset="-122"/>
                <a:sym typeface="+mn-ea"/>
              </a:rPr>
              <a:t>创建BeautifulSoup对象</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soup = BeautifulSoup(content, 'html.parser', from_encoding='utf-8')</a:t>
            </a:r>
            <a:endParaRPr sz="1400">
              <a:ea typeface="宋体" panose="02010600030101010101" pitchFamily="2" charset="-122"/>
              <a:sym typeface="+mn-ea"/>
            </a:endParaRPr>
          </a:p>
          <a:p>
            <a:pPr marL="0" lvl="0" indent="0">
              <a:lnSpc>
                <a:spcPct val="150000"/>
              </a:lnSpc>
              <a:buNone/>
            </a:pPr>
            <a:endParaRPr sz="1400">
              <a:ea typeface="宋体" panose="02010600030101010101" pitchFamily="2" charset="-122"/>
              <a:sym typeface="+mn-ea"/>
            </a:endParaRPr>
          </a:p>
        </p:txBody>
      </p:sp>
      <p:sp>
        <p:nvSpPr>
          <p:cNvPr id="2" name="Content Placeholder 2"/>
          <p:cNvSpPr txBox="1">
            <a:spLocks noGrp="1"/>
          </p:cNvSpPr>
          <p:nvPr/>
        </p:nvSpPr>
        <p:spPr>
          <a:xfrm>
            <a:off x="6586855" y="1325880"/>
            <a:ext cx="54159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#输出第一个 title 标签</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print(soup.title)</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#输出第一个 title 标签的标签名称</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print(soup.title.name)</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#输出第一个 title 标签的包含内容</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print(soup.title.string)</a:t>
            </a:r>
            <a:endParaRPr sz="1400">
              <a:ea typeface="宋体" panose="02010600030101010101" pitchFamily="2" charset="-122"/>
              <a:sym typeface="+mn-ea"/>
            </a:endParaRPr>
          </a:p>
        </p:txBody>
      </p:sp>
      <p:sp>
        <p:nvSpPr>
          <p:cNvPr id="3" name="文本框 2"/>
          <p:cNvSpPr txBox="1"/>
          <p:nvPr/>
        </p:nvSpPr>
        <p:spPr>
          <a:xfrm>
            <a:off x="6630670" y="4589780"/>
            <a:ext cx="5011420" cy="10750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输出结果：</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&lt;title&gt;汽车质量投诉 - 车质网&lt;/title&gt;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title</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汽车质量投诉 - 车质网</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下箭头 3"/>
          <p:cNvSpPr/>
          <p:nvPr/>
        </p:nvSpPr>
        <p:spPr>
          <a:xfrm>
            <a:off x="7168515" y="4034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Project </a:t>
            </a:r>
            <a:r>
              <a:rPr lang="en-US" dirty="0">
                <a:ea typeface="宋体" panose="02010600030101010101" pitchFamily="2" charset="-122"/>
                <a:sym typeface="+mn-ea"/>
              </a:rPr>
              <a:t>A</a:t>
            </a:r>
            <a:r>
              <a:rPr dirty="0">
                <a:ea typeface="宋体" panose="02010600030101010101" pitchFamily="2" charset="-122"/>
                <a:sym typeface="+mn-ea"/>
              </a:rPr>
              <a:t>：</a:t>
            </a:r>
            <a:r>
              <a:rPr lang="zh-CN" altLang="zh-CN">
                <a:ea typeface="宋体" panose="02010600030101010101" pitchFamily="2" charset="-122"/>
                <a:sym typeface="+mn-ea"/>
              </a:rPr>
              <a:t>汽车投诉采集</a:t>
            </a:r>
            <a:endParaRPr dirty="0">
              <a:ea typeface="宋体" panose="02010600030101010101" pitchFamily="2" charset="-122"/>
              <a:sym typeface="+mn-ea"/>
            </a:endParaRPr>
          </a:p>
        </p:txBody>
      </p:sp>
      <p:sp>
        <p:nvSpPr>
          <p:cNvPr id="131" name="Content Placeholder 2"/>
          <p:cNvSpPr txBox="1">
            <a:spLocks noGrp="1"/>
          </p:cNvSpPr>
          <p:nvPr/>
        </p:nvSpPr>
        <p:spPr>
          <a:xfrm>
            <a:off x="598805" y="1071245"/>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sz="1400">
                <a:ea typeface="宋体" panose="02010600030101010101" pitchFamily="2" charset="-122"/>
                <a:sym typeface="+mn-ea"/>
              </a:rPr>
              <a:t># 找到完整的投诉信息框</a:t>
            </a:r>
            <a:endParaRPr lang="en-US"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temp = soup.find('div',class_="tslb_b")</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 创建DataFrame</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df = pd.DataFrame(columns = ['id', 'brand', 'car_model', 'type', 'desc', 'problem', 'datetime', 'status'])</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tr_list = temp.find_all('tr')</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for tr in tr_list:</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    # ToDo：提取汽车投诉</a:t>
            </a:r>
            <a:r>
              <a:rPr lang="zh-CN" sz="1400">
                <a:ea typeface="宋体" panose="02010600030101010101" pitchFamily="2" charset="-122"/>
                <a:sym typeface="+mn-ea"/>
              </a:rPr>
              <a:t>信息</a:t>
            </a:r>
            <a:endParaRPr sz="1400">
              <a:ea typeface="宋体" panose="02010600030101010101" pitchFamily="2" charset="-122"/>
              <a:sym typeface="+mn-ea"/>
            </a:endParaRPr>
          </a:p>
          <a:p>
            <a:pPr marL="0" lvl="0" indent="0">
              <a:lnSpc>
                <a:spcPct val="150000"/>
              </a:lnSpc>
              <a:buNone/>
            </a:pPr>
            <a:r>
              <a:rPr lang="en-US" sz="1400">
                <a:ea typeface="宋体" panose="02010600030101010101" pitchFamily="2" charset="-122"/>
                <a:sym typeface="+mn-ea"/>
              </a:rPr>
              <a:t>    </a:t>
            </a:r>
            <a:endParaRPr lang="en-US" sz="1400">
              <a:ea typeface="宋体" panose="02010600030101010101" pitchFamily="2" charset="-122"/>
              <a:sym typeface="+mn-ea"/>
            </a:endParaRPr>
          </a:p>
        </p:txBody>
      </p:sp>
      <p:sp>
        <p:nvSpPr>
          <p:cNvPr id="2" name="Content Placeholder 2"/>
          <p:cNvSpPr txBox="1">
            <a:spLocks noGrp="1"/>
          </p:cNvSpPr>
          <p:nvPr/>
        </p:nvSpPr>
        <p:spPr>
          <a:xfrm>
            <a:off x="6586855" y="1383030"/>
            <a:ext cx="54159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sz="1400">
                <a:ea typeface="宋体" panose="02010600030101010101" pitchFamily="2" charset="-122"/>
                <a:sym typeface="+mn-ea"/>
              </a:rPr>
              <a:t>0   484429  一汽-大众           速腾  ...                        K307,  2020-06-15   厂家受理</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1   484427   一汽奔腾        奔腾B50  ...                   H101,I294,  2020-06-15   信息审核</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2   484424  一汽马自达          阿特兹  ...                    H164,H93,  2020-06-15   信息审核</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3   484422   吉利汽车           博越  ...                   N317,Q350,  2020-06-15   厂家受理</a:t>
            </a:r>
            <a:endParaRPr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4   484419   一汽丰田          卡罗拉  ...                        H168,  2020-06-15   信息审核</a:t>
            </a:r>
            <a:endParaRPr sz="1400">
              <a:ea typeface="宋体" panose="02010600030101010101" pitchFamily="2" charset="-122"/>
              <a:sym typeface="+mn-ea"/>
            </a:endParaRPr>
          </a:p>
          <a:p>
            <a:pPr marL="0" lvl="0" indent="0">
              <a:lnSpc>
                <a:spcPct val="150000"/>
              </a:lnSpc>
              <a:buNone/>
            </a:pPr>
            <a:r>
              <a:rPr lang="en-US" altLang="zh-CN" sz="1400">
                <a:ea typeface="宋体" panose="02010600030101010101" pitchFamily="2" charset="-122"/>
                <a:sym typeface="+mn-ea"/>
              </a:rPr>
              <a:t>... ...</a:t>
            </a:r>
            <a:endParaRPr lang="en-US" altLang="zh-CN" sz="1400">
              <a:ea typeface="宋体" panose="02010600030101010101" pitchFamily="2" charset="-122"/>
              <a:sym typeface="+mn-ea"/>
            </a:endParaRPr>
          </a:p>
          <a:p>
            <a:pPr marL="0" lvl="0" indent="0">
              <a:lnSpc>
                <a:spcPct val="150000"/>
              </a:lnSpc>
              <a:buNone/>
            </a:pPr>
            <a:r>
              <a:rPr sz="1400">
                <a:ea typeface="宋体" panose="02010600030101010101" pitchFamily="2" charset="-122"/>
                <a:sym typeface="+mn-ea"/>
              </a:rPr>
              <a:t>28  484374  一汽-大众       高尔夫·嘉旅  ...                        H109,  2020-06-15   厂家受理</a:t>
            </a:r>
            <a:endParaRPr sz="1400">
              <a:ea typeface="宋体" panose="02010600030101010101" pitchFamily="2" charset="-122"/>
              <a:sym typeface="+mn-ea"/>
            </a:endParaRPr>
          </a:p>
        </p:txBody>
      </p:sp>
      <p:sp>
        <p:nvSpPr>
          <p:cNvPr id="4" name="下箭头 3"/>
          <p:cNvSpPr/>
          <p:nvPr/>
        </p:nvSpPr>
        <p:spPr>
          <a:xfrm rot="16200000">
            <a:off x="5912485" y="39250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zh-CN" sz="4000">
                <a:ea typeface="宋体" panose="02010600030101010101" pitchFamily="2" charset="-122"/>
                <a:sym typeface="+mn-ea"/>
              </a:rPr>
              <a:t>数据采集</a:t>
            </a:r>
            <a:endParaRPr lang="zh-CN" altLang="en-US"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01215"/>
            <a:ext cx="5066030" cy="47701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800">
                <a:ea typeface="宋体" panose="02010600030101010101" pitchFamily="2" charset="-122"/>
                <a:sym typeface="+mn-ea"/>
              </a:rPr>
              <a:t>如何对数据</a:t>
            </a:r>
            <a:r>
              <a:rPr lang="en-US" altLang="zh-CN" sz="1800">
                <a:ea typeface="宋体" panose="02010600030101010101" pitchFamily="2" charset="-122"/>
                <a:sym typeface="+mn-ea"/>
              </a:rPr>
              <a:t>Feature</a:t>
            </a:r>
            <a:r>
              <a:rPr lang="zh-CN" altLang="en-US" sz="1800">
                <a:ea typeface="宋体" panose="02010600030101010101" pitchFamily="2" charset="-122"/>
                <a:sym typeface="+mn-ea"/>
              </a:rPr>
              <a:t>进行思考</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数据源都有哪些维度</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A</a:t>
            </a:r>
            <a:r>
              <a:rPr lang="zh-CN" altLang="zh-CN" sz="1800">
                <a:ea typeface="宋体" panose="02010600030101010101" pitchFamily="2" charset="-122"/>
                <a:sym typeface="+mn-ea"/>
              </a:rPr>
              <a:t>：汽车评论采集（京东）</a:t>
            </a:r>
            <a:endParaRPr lang="zh-CN"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B</a:t>
            </a:r>
            <a:r>
              <a:rPr lang="zh-CN" altLang="zh-CN" sz="1800">
                <a:ea typeface="宋体" panose="02010600030101010101" pitchFamily="2" charset="-122"/>
                <a:sym typeface="+mn-ea"/>
              </a:rPr>
              <a:t>：汽车投诉采集</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C</a:t>
            </a:r>
            <a:r>
              <a:rPr lang="zh-CN" altLang="zh-CN" sz="1800">
                <a:ea typeface="宋体" panose="02010600030101010101" pitchFamily="2" charset="-122"/>
                <a:sym typeface="+mn-ea"/>
              </a:rPr>
              <a:t>：汽车口碑采集（微博）</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如何使用八爪鱼进行数据采集</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Python</a:t>
            </a:r>
            <a:r>
              <a:rPr lang="zh-CN" altLang="zh-CN" sz="1800">
                <a:ea typeface="宋体" panose="02010600030101010101" pitchFamily="2" charset="-122"/>
                <a:sym typeface="+mn-ea"/>
              </a:rPr>
              <a:t>爬虫工具</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Beautifulsoup</a:t>
            </a:r>
            <a:r>
              <a:rPr lang="zh-CN" altLang="zh-CN" sz="1800">
                <a:ea typeface="宋体" panose="02010600030101010101" pitchFamily="2" charset="-122"/>
                <a:sym typeface="+mn-ea"/>
              </a:rPr>
              <a:t>使用</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D</a:t>
            </a:r>
            <a:r>
              <a:rPr lang="zh-CN" altLang="zh-CN" sz="1800">
                <a:ea typeface="宋体" panose="02010600030101010101" pitchFamily="2" charset="-122"/>
                <a:sym typeface="+mn-ea"/>
              </a:rPr>
              <a:t>：</a:t>
            </a:r>
            <a:r>
              <a:rPr lang="zh-CN" altLang="en-US" sz="1800">
                <a:ea typeface="宋体" panose="02010600030101010101" pitchFamily="2" charset="-122"/>
                <a:sym typeface="+mn-ea"/>
              </a:rPr>
              <a:t>selenium自动化操作</a:t>
            </a:r>
            <a:endParaRPr lang="zh-CN" altLang="en-US" sz="1800">
              <a:ea typeface="宋体" panose="02010600030101010101" pitchFamily="2" charset="-122"/>
              <a:sym typeface="+mn-ea"/>
            </a:endParaRPr>
          </a:p>
          <a:p>
            <a:pPr lvl="0">
              <a:lnSpc>
                <a:spcPct val="150000"/>
              </a:lnSpc>
            </a:pPr>
            <a:endParaRPr lang="zh-CN" altLang="en-US" sz="1600" dirty="0">
              <a:ea typeface="宋体" panose="02010600030101010101" pitchFamily="2" charset="-122"/>
              <a:sym typeface="+mn-ea"/>
            </a:endParaRPr>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sz="4000">
                <a:ea typeface="宋体" panose="02010600030101010101" pitchFamily="2" charset="-122"/>
              </a:rPr>
              <a:t>Python</a:t>
            </a:r>
            <a:r>
              <a:rPr lang="zh-CN" altLang="en-US" sz="4000">
                <a:ea typeface="宋体" panose="02010600030101010101" pitchFamily="2" charset="-122"/>
              </a:rPr>
              <a:t>基础</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a:ea typeface="宋体" panose="02010600030101010101" pitchFamily="2" charset="-122"/>
                <a:sym typeface="+mn-ea"/>
              </a:rPr>
              <a:t>Python IDE</a:t>
            </a:r>
            <a:r>
              <a:rPr lang="zh-CN" altLang="zh-CN" sz="1800">
                <a:ea typeface="宋体" panose="02010600030101010101" pitchFamily="2" charset="-122"/>
                <a:sym typeface="+mn-ea"/>
              </a:rPr>
              <a:t>选择</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Python</a:t>
            </a:r>
            <a:r>
              <a:rPr lang="zh-CN" altLang="en-US" sz="1800">
                <a:ea typeface="宋体" panose="02010600030101010101" pitchFamily="2" charset="-122"/>
                <a:sym typeface="+mn-ea"/>
              </a:rPr>
              <a:t>基础自测</a:t>
            </a:r>
            <a:endParaRPr lang="en-US" altLang="zh-CN" sz="1800">
              <a:ea typeface="宋体" panose="02010600030101010101" pitchFamily="2" charset="-122"/>
              <a:sym typeface="+mn-ea"/>
            </a:endParaRPr>
          </a:p>
          <a:p>
            <a:pPr lvl="0">
              <a:lnSpc>
                <a:spcPct val="150000"/>
              </a:lnSpc>
            </a:pPr>
            <a:endParaRPr lang="en-US" altLang="zh-CN" sz="1800">
              <a:ea typeface="宋体" panose="02010600030101010101" pitchFamily="2" charset="-122"/>
              <a:sym typeface="+mn-ea"/>
            </a:endParaRPr>
          </a:p>
        </p:txBody>
      </p:sp>
    </p:spTree>
    <p:custDataLst>
      <p:tags r:id="rId1"/>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Selenium</a:t>
            </a:r>
            <a:r>
              <a:rPr lang="zh-CN" altLang="en-US">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033145"/>
            <a:ext cx="82499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Selenium</a:t>
            </a:r>
            <a:r>
              <a:rPr lang="zh-CN" altLang="zh-CN" sz="1600">
                <a:ea typeface="宋体" panose="02010600030101010101" pitchFamily="2" charset="-122"/>
                <a:sym typeface="+mn-ea"/>
              </a:rPr>
              <a:t>工具</a:t>
            </a:r>
            <a:r>
              <a:rPr lang="zh-CN" altLang="en-US" sz="1600">
                <a:ea typeface="宋体" panose="02010600030101010101" pitchFamily="2" charset="-122"/>
                <a:sym typeface="+mn-ea"/>
              </a:rPr>
              <a:t>：</a:t>
            </a:r>
            <a:endParaRPr lang="en-US" altLang="zh-CN" sz="1600">
              <a:ea typeface="宋体" panose="02010600030101010101" pitchFamily="2" charset="-122"/>
              <a:sym typeface="+mn-ea"/>
            </a:endParaRPr>
          </a:p>
          <a:p>
            <a:pPr lvl="0">
              <a:lnSpc>
                <a:spcPct val="150000"/>
              </a:lnSpc>
            </a:pPr>
            <a:r>
              <a:rPr sz="1600">
                <a:ea typeface="宋体" panose="02010600030101010101" pitchFamily="2" charset="-122"/>
                <a:sym typeface="+mn-ea"/>
              </a:rPr>
              <a:t>from selenium import webdriver</a:t>
            </a:r>
            <a:endParaRPr lang="zh-CN" sz="1600">
              <a:ea typeface="宋体" panose="02010600030101010101" pitchFamily="2" charset="-122"/>
              <a:sym typeface="+mn-ea"/>
            </a:endParaRPr>
          </a:p>
          <a:p>
            <a:pPr lvl="0">
              <a:lnSpc>
                <a:spcPct val="150000"/>
              </a:lnSpc>
            </a:pPr>
            <a:r>
              <a:rPr lang="zh-CN" sz="1600">
                <a:ea typeface="宋体" panose="02010600030101010101" pitchFamily="2" charset="-122"/>
                <a:sym typeface="+mn-ea"/>
              </a:rPr>
              <a:t>下载对应版本的</a:t>
            </a:r>
            <a:r>
              <a:rPr lang="en-US" altLang="zh-CN" sz="1600">
                <a:ea typeface="宋体" panose="02010600030101010101" pitchFamily="2" charset="-122"/>
                <a:sym typeface="+mn-ea"/>
              </a:rPr>
              <a:t>ChromeDriver </a:t>
            </a:r>
            <a:r>
              <a:rPr lang="zh-CN" sz="1600">
                <a:ea typeface="宋体" panose="02010600030101010101" pitchFamily="2" charset="-122"/>
                <a:sym typeface="+mn-ea"/>
              </a:rPr>
              <a:t>http://chromedriver.storage.googleapis.com/index.html</a:t>
            </a:r>
            <a:endParaRPr lang="zh-CN" sz="1600">
              <a:ea typeface="宋体" panose="02010600030101010101" pitchFamily="2" charset="-122"/>
              <a:sym typeface="+mn-ea"/>
            </a:endParaRPr>
          </a:p>
          <a:p>
            <a:pPr lvl="0">
              <a:lnSpc>
                <a:spcPct val="150000"/>
              </a:lnSpc>
            </a:pPr>
            <a:r>
              <a:rPr lang="zh-CN" altLang="en-US" sz="1600">
                <a:ea typeface="宋体" panose="02010600030101010101" pitchFamily="2" charset="-122"/>
                <a:sym typeface="+mn-ea"/>
              </a:rPr>
              <a:t>将下载的</a:t>
            </a:r>
            <a:r>
              <a:rPr lang="en-US" altLang="zh-CN" sz="1600">
                <a:ea typeface="宋体" panose="02010600030101010101" pitchFamily="2" charset="-122"/>
                <a:sym typeface="+mn-ea"/>
              </a:rPr>
              <a:t>ChromeDriver</a:t>
            </a:r>
            <a:r>
              <a:rPr lang="zh-CN" altLang="en-US" sz="1600">
                <a:ea typeface="宋体" panose="02010600030101010101" pitchFamily="2" charset="-122"/>
                <a:sym typeface="+mn-ea"/>
              </a:rPr>
              <a:t>放到某目录下，</a:t>
            </a:r>
            <a:r>
              <a:rPr lang="en-US" altLang="zh-CN" sz="1600">
                <a:ea typeface="宋体" panose="02010600030101010101" pitchFamily="2" charset="-122"/>
                <a:sym typeface="+mn-ea"/>
              </a:rPr>
              <a:t>Python</a:t>
            </a:r>
            <a:r>
              <a:rPr lang="zh-CN" altLang="zh-CN" sz="1600">
                <a:ea typeface="宋体" panose="02010600030101010101" pitchFamily="2" charset="-122"/>
                <a:sym typeface="+mn-ea"/>
              </a:rPr>
              <a:t>程序中指定chrome_driver路径即可</a:t>
            </a:r>
            <a:endParaRPr lang="zh-CN" altLang="zh-CN" sz="1600">
              <a:ea typeface="宋体" panose="02010600030101010101" pitchFamily="2" charset="-122"/>
              <a:sym typeface="+mn-ea"/>
            </a:endParaRPr>
          </a:p>
          <a:p>
            <a:pPr marL="0" lvl="0" indent="0">
              <a:lnSpc>
                <a:spcPct val="150000"/>
              </a:lnSpc>
              <a:buNone/>
            </a:pPr>
            <a:r>
              <a:rPr lang="zh-CN" altLang="zh-CN" sz="1600">
                <a:ea typeface="宋体" panose="02010600030101010101" pitchFamily="2" charset="-122"/>
                <a:sym typeface="+mn-ea"/>
              </a:rPr>
              <a:t>chrome_driver="C:\Python37\Lib\site-packages\selenium\webdriver\chrome\chromedriver.exe"</a:t>
            </a:r>
            <a:endParaRPr lang="zh-CN" altLang="zh-CN" sz="1600">
              <a:ea typeface="宋体" panose="02010600030101010101" pitchFamily="2" charset="-122"/>
              <a:sym typeface="+mn-ea"/>
            </a:endParaRPr>
          </a:p>
          <a:p>
            <a:pPr marL="0" lvl="0" indent="0">
              <a:lnSpc>
                <a:spcPct val="150000"/>
              </a:lnSpc>
              <a:buNone/>
            </a:pPr>
            <a:r>
              <a:rPr lang="zh-CN" altLang="zh-CN" sz="1600">
                <a:ea typeface="宋体" panose="02010600030101010101" pitchFamily="2" charset="-122"/>
                <a:sym typeface="+mn-ea"/>
              </a:rPr>
              <a:t>driver=webdriver.Chrome(executable_path=chrome_driver)</a:t>
            </a:r>
            <a:endParaRPr lang="zh-CN" altLang="zh-CN" sz="1600">
              <a:ea typeface="宋体" panose="02010600030101010101" pitchFamily="2" charset="-122"/>
              <a:sym typeface="+mn-ea"/>
            </a:endParaRPr>
          </a:p>
          <a:p>
            <a:pPr lvl="0">
              <a:lnSpc>
                <a:spcPct val="150000"/>
              </a:lnSpc>
            </a:pPr>
            <a:r>
              <a:rPr sz="1600">
                <a:ea typeface="宋体" panose="02010600030101010101" pitchFamily="2" charset="-122"/>
                <a:sym typeface="+mn-ea"/>
              </a:rPr>
              <a:t>WebDriver实际上就是Selenium 2，是一种用于Web应用程序的自动测试工具，提供了一套</a:t>
            </a:r>
            <a:r>
              <a:rPr lang="zh-CN" sz="1600">
                <a:ea typeface="宋体" panose="02010600030101010101" pitchFamily="2" charset="-122"/>
                <a:sym typeface="+mn-ea"/>
              </a:rPr>
              <a:t>方便操作</a:t>
            </a:r>
            <a:r>
              <a:rPr sz="1600">
                <a:ea typeface="宋体" panose="02010600030101010101" pitchFamily="2" charset="-122"/>
                <a:sym typeface="+mn-ea"/>
              </a:rPr>
              <a:t>的API</a:t>
            </a:r>
            <a:endParaRPr sz="1600">
              <a:ea typeface="宋体" panose="02010600030101010101" pitchFamily="2" charset="-122"/>
              <a:sym typeface="+mn-ea"/>
            </a:endParaRPr>
          </a:p>
          <a:p>
            <a:pPr lvl="0">
              <a:lnSpc>
                <a:spcPct val="150000"/>
              </a:lnSpc>
            </a:pPr>
            <a:r>
              <a:rPr sz="1600">
                <a:ea typeface="宋体" panose="02010600030101010101" pitchFamily="2" charset="-122"/>
                <a:sym typeface="+mn-ea"/>
              </a:rPr>
              <a:t>通过WebDriver创建一个Chrome浏览器的drive，再通过drive获取访问页面的完整HTML</a:t>
            </a:r>
            <a:endParaRPr sz="1600">
              <a:ea typeface="宋体" panose="02010600030101010101" pitchFamily="2" charset="-122"/>
              <a:sym typeface="+mn-ea"/>
            </a:endParaRPr>
          </a:p>
          <a:p>
            <a:pPr marL="0" lvl="0" indent="0">
              <a:lnSpc>
                <a:spcPct val="100000"/>
              </a:lnSpc>
              <a:buNone/>
            </a:pPr>
            <a:r>
              <a:rPr sz="1600">
                <a:ea typeface="宋体" panose="02010600030101010101" pitchFamily="2" charset="-122"/>
                <a:sym typeface="+mn-ea"/>
              </a:rPr>
              <a:t>driver.get(request_url)</a:t>
            </a:r>
            <a:endParaRPr sz="1600">
              <a:ea typeface="宋体" panose="02010600030101010101" pitchFamily="2" charset="-122"/>
              <a:sym typeface="+mn-ea"/>
            </a:endParaRPr>
          </a:p>
          <a:p>
            <a:pPr marL="0" lvl="0" indent="0">
              <a:lnSpc>
                <a:spcPct val="100000"/>
              </a:lnSpc>
              <a:buNone/>
            </a:pPr>
            <a:r>
              <a:rPr sz="1600">
                <a:ea typeface="宋体" panose="02010600030101010101" pitchFamily="2" charset="-122"/>
                <a:sym typeface="+mn-ea"/>
              </a:rPr>
              <a:t>html = driver.find_element_by_xpath("//*").get_attribute("outerHTML")</a:t>
            </a:r>
            <a:endParaRPr sz="1600">
              <a:ea typeface="宋体" panose="02010600030101010101" pitchFamily="2" charset="-122"/>
              <a:sym typeface="+mn-ea"/>
            </a:endParaRPr>
          </a:p>
          <a:p>
            <a:pPr marL="0" lvl="0" indent="0">
              <a:lnSpc>
                <a:spcPct val="100000"/>
              </a:lnSpc>
              <a:buNone/>
            </a:pPr>
            <a:r>
              <a:rPr sz="1600">
                <a:ea typeface="宋体" panose="02010600030101010101" pitchFamily="2" charset="-122"/>
                <a:sym typeface="+mn-ea"/>
              </a:rPr>
              <a:t>html = etree.HTML(html)</a:t>
            </a:r>
            <a:endParaRPr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D</a:t>
            </a:r>
            <a:r>
              <a:rPr lang="zh-CN" altLang="zh-CN" dirty="0">
                <a:ea typeface="宋体" panose="02010600030101010101" pitchFamily="2" charset="-122"/>
                <a:sym typeface="+mn-ea"/>
              </a:rPr>
              <a:t>：</a:t>
            </a:r>
            <a:r>
              <a:rPr lang="zh-CN" dirty="0">
                <a:ea typeface="宋体" panose="02010600030101010101" pitchFamily="2" charset="-122"/>
                <a:sym typeface="+mn-ea"/>
              </a:rPr>
              <a:t>自动登录</a:t>
            </a:r>
            <a:r>
              <a:rPr lang="en-US" altLang="zh-CN" dirty="0">
                <a:ea typeface="宋体" panose="02010600030101010101" pitchFamily="2" charset="-122"/>
                <a:sym typeface="+mn-ea"/>
              </a:rPr>
              <a:t>Github</a:t>
            </a:r>
            <a:endParaRPr lang="en-US" altLang="zh-CN" dirty="0">
              <a:ea typeface="宋体" panose="02010600030101010101" pitchFamily="2" charset="-122"/>
              <a:sym typeface="+mn-ea"/>
            </a:endParaRPr>
          </a:p>
        </p:txBody>
      </p:sp>
      <p:sp>
        <p:nvSpPr>
          <p:cNvPr id="2" name="Content Placeholder 2"/>
          <p:cNvSpPr txBox="1">
            <a:spLocks noGrp="1"/>
          </p:cNvSpPr>
          <p:nvPr/>
        </p:nvSpPr>
        <p:spPr>
          <a:xfrm>
            <a:off x="598805" y="1347470"/>
            <a:ext cx="5987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a:ea typeface="宋体" panose="02010600030101010101" pitchFamily="2" charset="-122"/>
                <a:sym typeface="+mn-ea"/>
              </a:rPr>
              <a:t>自动登录</a:t>
            </a:r>
            <a:r>
              <a:rPr lang="en-US" altLang="zh-CN" sz="1600">
                <a:ea typeface="宋体" panose="02010600030101010101" pitchFamily="2" charset="-122"/>
                <a:sym typeface="+mn-ea"/>
              </a:rPr>
              <a:t>Github</a:t>
            </a:r>
            <a:r>
              <a:rPr lang="zh-CN" sz="1600">
                <a:ea typeface="宋体" panose="02010600030101010101" pitchFamily="2" charset="-122"/>
                <a:sym typeface="+mn-ea"/>
              </a:rPr>
              <a:t>：</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Step1</a:t>
            </a:r>
            <a:r>
              <a:rPr lang="zh-CN" altLang="zh-CN" sz="1600">
                <a:ea typeface="宋体" panose="02010600030101010101" pitchFamily="2" charset="-122"/>
                <a:sym typeface="+mn-ea"/>
              </a:rPr>
              <a:t>，确定</a:t>
            </a:r>
            <a:r>
              <a:rPr lang="en-US" altLang="zh-CN" sz="1600">
                <a:ea typeface="宋体" panose="02010600030101010101" pitchFamily="2" charset="-122"/>
                <a:sym typeface="+mn-ea"/>
              </a:rPr>
              <a:t>URL</a:t>
            </a:r>
            <a:r>
              <a:rPr lang="zh-CN" altLang="zh-CN" sz="1600">
                <a:ea typeface="宋体" panose="02010600030101010101" pitchFamily="2" charset="-122"/>
                <a:sym typeface="+mn-ea"/>
              </a:rPr>
              <a:t>，</a:t>
            </a:r>
            <a:r>
              <a:rPr sz="1600">
                <a:ea typeface="宋体" panose="02010600030101010101" pitchFamily="2" charset="-122"/>
                <a:sym typeface="+mn-ea"/>
              </a:rPr>
              <a:t>https://github.com/login</a:t>
            </a:r>
            <a:endParaRPr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Step2</a:t>
            </a:r>
            <a:r>
              <a:rPr lang="zh-CN" altLang="zh-CN" sz="1600">
                <a:ea typeface="宋体" panose="02010600030101010101" pitchFamily="2" charset="-122"/>
                <a:sym typeface="+mn-ea"/>
              </a:rPr>
              <a:t>，找到要填写的表单，分析对应的</a:t>
            </a:r>
            <a:r>
              <a:rPr lang="en-US" altLang="zh-CN" sz="1600">
                <a:ea typeface="宋体" panose="02010600030101010101" pitchFamily="2" charset="-122"/>
                <a:sym typeface="+mn-ea"/>
              </a:rPr>
              <a:t>HTML</a:t>
            </a:r>
            <a:r>
              <a:rPr lang="zh-CN" altLang="en-US" sz="1600">
                <a:ea typeface="宋体" panose="02010600030101010101" pitchFamily="2" charset="-122"/>
                <a:sym typeface="+mn-ea"/>
              </a:rPr>
              <a:t>标签</a:t>
            </a:r>
            <a:endParaRPr lang="zh-CN"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Step3</a:t>
            </a:r>
            <a:r>
              <a:rPr lang="zh-CN" altLang="zh-CN" sz="1600">
                <a:ea typeface="宋体" panose="02010600030101010101" pitchFamily="2" charset="-122"/>
                <a:sym typeface="+mn-ea"/>
              </a:rPr>
              <a:t>，模拟操作（点击，填写）</a:t>
            </a:r>
            <a:endParaRPr lang="zh-CN" altLang="zh-CN" sz="1600">
              <a:ea typeface="宋体" panose="02010600030101010101" pitchFamily="2" charset="-122"/>
              <a:sym typeface="+mn-ea"/>
            </a:endParaRPr>
          </a:p>
          <a:p>
            <a:pPr marL="0" lvl="0" indent="0">
              <a:lnSpc>
                <a:spcPct val="150000"/>
              </a:lnSpc>
              <a:buNone/>
            </a:pPr>
            <a:r>
              <a:rPr sz="1600">
                <a:ea typeface="宋体" panose="02010600030101010101" pitchFamily="2" charset="-122"/>
                <a:sym typeface="+mn-ea"/>
              </a:rPr>
              <a:t>driver.find_element_by_id('login_field').send_keys('</a:t>
            </a:r>
            <a:r>
              <a:rPr lang="en-US" sz="1600">
                <a:ea typeface="宋体" panose="02010600030101010101" pitchFamily="2" charset="-122"/>
                <a:sym typeface="+mn-ea"/>
              </a:rPr>
              <a:t>XXXX</a:t>
            </a:r>
            <a:r>
              <a:rPr sz="1600">
                <a:ea typeface="宋体" panose="02010600030101010101" pitchFamily="2" charset="-122"/>
                <a:sym typeface="+mn-ea"/>
              </a:rPr>
              <a:t>')</a:t>
            </a:r>
            <a:endParaRPr sz="1600">
              <a:ea typeface="宋体" panose="02010600030101010101" pitchFamily="2" charset="-122"/>
              <a:sym typeface="+mn-ea"/>
            </a:endParaRPr>
          </a:p>
          <a:p>
            <a:pPr marL="0" lvl="0" indent="0">
              <a:lnSpc>
                <a:spcPct val="150000"/>
              </a:lnSpc>
              <a:buNone/>
            </a:pPr>
            <a:r>
              <a:rPr sz="1600">
                <a:ea typeface="宋体" panose="02010600030101010101" pitchFamily="2" charset="-122"/>
                <a:sym typeface="+mn-ea"/>
              </a:rPr>
              <a:t>driver.find_element_by_id('password').send_keys('</a:t>
            </a:r>
            <a:r>
              <a:rPr lang="en-US" sz="1600">
                <a:ea typeface="宋体" panose="02010600030101010101" pitchFamily="2" charset="-122"/>
                <a:sym typeface="+mn-ea"/>
              </a:rPr>
              <a:t>XXXX</a:t>
            </a:r>
            <a:r>
              <a:rPr sz="1600">
                <a:ea typeface="宋体" panose="02010600030101010101" pitchFamily="2" charset="-122"/>
                <a:sym typeface="+mn-ea"/>
              </a:rPr>
              <a:t>')</a:t>
            </a:r>
            <a:endParaRPr sz="1600">
              <a:ea typeface="宋体" panose="02010600030101010101" pitchFamily="2" charset="-122"/>
              <a:sym typeface="+mn-ea"/>
            </a:endParaRPr>
          </a:p>
          <a:p>
            <a:pPr marL="0" lvl="0" indent="0">
              <a:lnSpc>
                <a:spcPct val="150000"/>
              </a:lnSpc>
              <a:buNone/>
            </a:pPr>
            <a:r>
              <a:rPr sz="1600">
                <a:ea typeface="宋体" panose="02010600030101010101" pitchFamily="2" charset="-122"/>
                <a:sym typeface="+mn-ea"/>
              </a:rPr>
              <a:t>driver.find_element_by_class_name('btn-block').click()</a:t>
            </a:r>
            <a:endParaRPr sz="160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832090" y="1525270"/>
            <a:ext cx="3171825" cy="3629025"/>
          </a:xfrm>
          <a:prstGeom prst="rect">
            <a:avLst/>
          </a:prstGeom>
        </p:spPr>
      </p:pic>
    </p:spTree>
    <p:custDataLst>
      <p:tags r:id="rId2"/>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自动化运营</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自动化运营的步骤：</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多个手机号</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尽管早期注册只需要邮箱就可以，但现在账号注册都需要绑定手机号，所以手机号是必备的</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多个IP</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很多社交网站都会有反垃圾的措施。共用同一个IP，一定会被封号</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模拟操作</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因为需求是个性化的，所以在这一步，可以封装出一些基本的操作，比如关注、发布动态、转发、阅读文章等</a:t>
            </a:r>
            <a:endParaRPr lang="zh-CN" sz="1600" dirty="0">
              <a:ea typeface="宋体" panose="02010600030101010101" pitchFamily="2" charset="-122"/>
              <a:sym typeface="+mn-ea"/>
            </a:endParaRPr>
          </a:p>
        </p:txBody>
      </p:sp>
      <p:pic>
        <p:nvPicPr>
          <p:cNvPr id="4" name="Drawing 1" descr="图片"/>
          <p:cNvPicPr>
            <a:picLocks noChangeAspect="1"/>
          </p:cNvPicPr>
          <p:nvPr/>
        </p:nvPicPr>
        <p:blipFill>
          <a:blip r:embed="rId1"/>
          <a:stretch>
            <a:fillRect/>
          </a:stretch>
        </p:blipFill>
        <p:spPr>
          <a:xfrm>
            <a:off x="6144895" y="2445385"/>
            <a:ext cx="5207000" cy="1687830"/>
          </a:xfrm>
          <a:prstGeom prst="rect">
            <a:avLst/>
          </a:prstGeom>
        </p:spPr>
      </p:pic>
    </p:spTree>
    <p:custDataLst>
      <p:tags r:id="rId2"/>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a:ea typeface="宋体" panose="02010600030101010101" pitchFamily="2" charset="-122"/>
                <a:sym typeface="+mn-ea"/>
              </a:rPr>
              <a:t>自动化运营</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4830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多个手机号：</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虚拟手机号：被歧视的号码段</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阿里小号：一个看似可行的解决方案</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国外号码，贵但价值明显</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自动切换IP：</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IP代理。</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飞行模式。</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小区宽带。</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10" name="Drawing 9" descr="图片"/>
          <p:cNvPicPr>
            <a:picLocks noChangeAspect="1"/>
          </p:cNvPicPr>
          <p:nvPr/>
        </p:nvPicPr>
        <p:blipFill>
          <a:blip r:embed="rId1"/>
          <a:stretch>
            <a:fillRect/>
          </a:stretch>
        </p:blipFill>
        <p:spPr>
          <a:xfrm>
            <a:off x="5429250" y="1112203"/>
            <a:ext cx="5207000" cy="5526405"/>
          </a:xfrm>
          <a:prstGeom prst="rect">
            <a:avLst/>
          </a:prstGeom>
        </p:spPr>
      </p:pic>
    </p:spTree>
    <p:custDataLst>
      <p:tags r:id="rId2"/>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7604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800">
                <a:ea typeface="宋体" panose="02010600030101010101" pitchFamily="2" charset="-122"/>
                <a:sym typeface="+mn-ea"/>
              </a:rPr>
              <a:t>对数据源的思考方式：</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现有数据的Feature是否充分</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我们是否可以收集到足够数据足够多的Feature</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都有哪些维度可以收集数据</a:t>
            </a:r>
            <a:endParaRPr lang="en-US" altLang="zh-CN" sz="1800">
              <a:ea typeface="宋体" panose="02010600030101010101" pitchFamily="2" charset="-122"/>
              <a:sym typeface="+mn-ea"/>
            </a:endParaRPr>
          </a:p>
          <a:p>
            <a:pPr marL="0" lvl="0" indent="0">
              <a:lnSpc>
                <a:spcPct val="150000"/>
              </a:lnSpc>
              <a:buNone/>
            </a:pPr>
            <a:r>
              <a:rPr lang="zh-CN" altLang="en-US" sz="1800">
                <a:ea typeface="宋体" panose="02010600030101010101" pitchFamily="2" charset="-122"/>
                <a:sym typeface="+mn-ea"/>
              </a:rPr>
              <a:t>数据采集：</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可视化工具，八爪鱼</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Python</a:t>
            </a:r>
            <a:r>
              <a:rPr lang="zh-CN" altLang="en-US" sz="1800">
                <a:ea typeface="宋体" panose="02010600030101010101" pitchFamily="2" charset="-122"/>
                <a:sym typeface="+mn-ea"/>
              </a:rPr>
              <a:t>工具，Selenium，</a:t>
            </a:r>
            <a:r>
              <a:rPr lang="en-US" altLang="zh-CN" sz="1800">
                <a:ea typeface="宋体" panose="02010600030101010101" pitchFamily="2" charset="-122"/>
                <a:sym typeface="+mn-ea"/>
              </a:rPr>
              <a:t>Scrapy</a:t>
            </a:r>
            <a:r>
              <a:rPr lang="zh-CN" altLang="en-US" sz="1800">
                <a:ea typeface="宋体" panose="02010600030101010101" pitchFamily="2" charset="-122"/>
                <a:sym typeface="+mn-ea"/>
              </a:rPr>
              <a:t>，</a:t>
            </a:r>
            <a:r>
              <a:rPr lang="en-US" altLang="zh-CN" sz="1800">
                <a:ea typeface="宋体" panose="02010600030101010101" pitchFamily="2" charset="-122"/>
                <a:sym typeface="+mn-ea"/>
              </a:rPr>
              <a:t>Puppeteer</a:t>
            </a:r>
            <a:endParaRPr lang="en-US" altLang="zh-CN" sz="1800">
              <a:ea typeface="宋体" panose="02010600030101010101" pitchFamily="2" charset="-122"/>
              <a:sym typeface="+mn-ea"/>
            </a:endParaRPr>
          </a:p>
          <a:p>
            <a:pPr marL="0" lvl="0" indent="0">
              <a:lnSpc>
                <a:spcPct val="150000"/>
              </a:lnSpc>
              <a:buNone/>
            </a:pPr>
            <a:r>
              <a:rPr lang="zh-CN" altLang="en-US" sz="1800">
                <a:ea typeface="宋体" panose="02010600030101010101" pitchFamily="2" charset="-122"/>
                <a:sym typeface="+mn-ea"/>
              </a:rPr>
              <a:t>通过自动化工具，可以进行自动化运营</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自动发微博</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自动加关注，私信，评论</a:t>
            </a:r>
            <a:endParaRPr lang="en-US" altLang="zh-CN" sz="1800">
              <a:ea typeface="宋体" panose="02010600030101010101" pitchFamily="2" charset="-122"/>
              <a:sym typeface="+mn-ea"/>
            </a:endParaRPr>
          </a:p>
          <a:p>
            <a:pPr lvl="0">
              <a:lnSpc>
                <a:spcPct val="150000"/>
              </a:lnSpc>
            </a:pPr>
            <a:endParaRPr sz="1800" dirty="0">
              <a:ea typeface="宋体" panose="02010600030101010101" pitchFamily="2" charset="-122"/>
              <a:sym typeface="+mn-ea"/>
            </a:endParaRPr>
          </a:p>
        </p:txBody>
      </p:sp>
      <p:sp>
        <p:nvSpPr>
          <p:cNvPr id="2" name="Content Placeholder 2"/>
          <p:cNvSpPr txBox="1">
            <a:spLocks noGrp="1"/>
          </p:cNvSpPr>
          <p:nvPr/>
        </p:nvSpPr>
        <p:spPr>
          <a:xfrm>
            <a:off x="6357620" y="1503045"/>
            <a:ext cx="54451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800">
                <a:ea typeface="宋体" panose="02010600030101010101" pitchFamily="2" charset="-122"/>
                <a:sym typeface="+mn-ea"/>
              </a:rPr>
              <a:t>自动化的价值：</a:t>
            </a:r>
            <a:endParaRPr lang="en-US" altLang="zh-CN"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通过规律持续性创造价值，数据采集，自动化运营</a:t>
            </a:r>
            <a:endParaRPr lang="en-US" altLang="zh-CN" sz="1800">
              <a:ea typeface="宋体" panose="02010600030101010101" pitchFamily="2" charset="-122"/>
              <a:sym typeface="+mn-ea"/>
            </a:endParaRPr>
          </a:p>
          <a:p>
            <a:pPr marL="0" lvl="0" indent="0">
              <a:lnSpc>
                <a:spcPct val="150000"/>
              </a:lnSpc>
              <a:buNone/>
            </a:pPr>
            <a:r>
              <a:rPr lang="zh-CN" altLang="en-US" sz="1800">
                <a:ea typeface="宋体" panose="02010600030101010101" pitchFamily="2" charset="-122"/>
                <a:sym typeface="+mn-ea"/>
              </a:rPr>
              <a:t>技术点：</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流程设计，规定每一步做什么</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XPath</a:t>
            </a:r>
            <a:r>
              <a:rPr lang="zh-CN" altLang="en-US" sz="1800">
                <a:ea typeface="宋体" panose="02010600030101010101" pitchFamily="2" charset="-122"/>
                <a:sym typeface="+mn-ea"/>
              </a:rPr>
              <a:t>，通过元素的</a:t>
            </a:r>
            <a:r>
              <a:rPr lang="en-US" altLang="zh-CN" sz="1800">
                <a:ea typeface="宋体" panose="02010600030101010101" pitchFamily="2" charset="-122"/>
                <a:sym typeface="+mn-ea"/>
              </a:rPr>
              <a:t>XPath</a:t>
            </a:r>
            <a:r>
              <a:rPr lang="zh-CN" altLang="en-US" sz="1800">
                <a:ea typeface="宋体" panose="02010600030101010101" pitchFamily="2" charset="-122"/>
                <a:sym typeface="+mn-ea"/>
              </a:rPr>
              <a:t>路径获取元素信息</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puppet</a:t>
            </a:r>
            <a:r>
              <a:rPr lang="zh-CN" altLang="en-US" sz="1800">
                <a:ea typeface="宋体" panose="02010600030101010101" pitchFamily="2" charset="-122"/>
                <a:sym typeface="+mn-ea"/>
              </a:rPr>
              <a:t>工具，微信、微博</a:t>
            </a:r>
            <a:r>
              <a:rPr lang="en-US" altLang="zh-CN" sz="1800">
                <a:ea typeface="宋体" panose="02010600030101010101" pitchFamily="2" charset="-122"/>
                <a:sym typeface="+mn-ea"/>
              </a:rPr>
              <a:t>Robot</a:t>
            </a:r>
            <a:endParaRPr lang="en-US" altLang="zh-CN" sz="1800">
              <a:ea typeface="宋体" panose="02010600030101010101" pitchFamily="2" charset="-122"/>
              <a:sym typeface="+mn-ea"/>
            </a:endParaRPr>
          </a:p>
          <a:p>
            <a:pPr lvl="0">
              <a:lnSpc>
                <a:spcPct val="150000"/>
              </a:lnSpc>
            </a:pPr>
            <a:endParaRPr sz="1800" dirty="0">
              <a:ea typeface="宋体" panose="02010600030101010101" pitchFamily="2" charset="-122"/>
              <a:sym typeface="+mn-ea"/>
            </a:endParaRPr>
          </a:p>
        </p:txBody>
      </p:sp>
    </p:spTree>
    <p:custDataLst>
      <p:tags r:id="rId1"/>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a:t>
            </a:r>
            <a:r>
              <a:rPr lang="en-US" altLang="zh-CN" sz="4800" dirty="0"/>
              <a:t>Python</a:t>
            </a:r>
            <a:r>
              <a:rPr lang="zh-CN" altLang="en-US" sz="4800" dirty="0">
                <a:ea typeface="宋体" panose="02010600030101010101" pitchFamily="2" charset="-122"/>
              </a:rPr>
              <a:t>基础</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Python IDE</a:t>
            </a:r>
            <a:r>
              <a:rPr lang="zh-CN" altLang="en-US" dirty="0">
                <a:ea typeface="宋体" panose="02010600030101010101" pitchFamily="2" charset="-122"/>
                <a:sym typeface="+mn-ea"/>
              </a:rPr>
              <a:t>的选择</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1391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dirty="0">
                <a:ea typeface="宋体" panose="02010600030101010101" pitchFamily="2" charset="-122"/>
                <a:sym typeface="+mn-ea"/>
              </a:rPr>
              <a:t>PyCharm</a:t>
            </a:r>
            <a:r>
              <a:rPr lang="zh-CN" sz="1800" dirty="0">
                <a:ea typeface="宋体" panose="02010600030101010101" pitchFamily="2" charset="-122"/>
                <a:sym typeface="+mn-ea"/>
              </a:rPr>
              <a:t>，</a:t>
            </a:r>
            <a:r>
              <a:rPr sz="1800" dirty="0">
                <a:ea typeface="宋体" panose="02010600030101010101" pitchFamily="2" charset="-122"/>
                <a:sym typeface="+mn-ea"/>
              </a:rPr>
              <a:t>这是一个跨平台的Python开发工具，可以帮助用户在使用Python时提升效率，比如：调试、语法高亮、代码跳转、自动完成、智能提示等。</a:t>
            </a:r>
            <a:endParaRPr sz="1800" dirty="0">
              <a:ea typeface="宋体" panose="02010600030101010101" pitchFamily="2" charset="-122"/>
              <a:sym typeface="+mn-ea"/>
            </a:endParaRPr>
          </a:p>
          <a:p>
            <a:pPr marL="0" indent="0">
              <a:lnSpc>
                <a:spcPct val="150000"/>
              </a:lnSpc>
              <a:buNone/>
            </a:pPr>
            <a:r>
              <a:rPr sz="1800" dirty="0">
                <a:ea typeface="宋体" panose="02010600030101010101" pitchFamily="2" charset="-122"/>
                <a:sym typeface="+mn-ea"/>
              </a:rPr>
              <a:t>Sublime Text</a:t>
            </a:r>
            <a:r>
              <a:rPr lang="zh-CN" sz="1800" dirty="0">
                <a:ea typeface="宋体" panose="02010600030101010101" pitchFamily="2" charset="-122"/>
                <a:sym typeface="+mn-ea"/>
              </a:rPr>
              <a:t>，</a:t>
            </a:r>
            <a:r>
              <a:rPr sz="1800" dirty="0">
                <a:ea typeface="宋体" panose="02010600030101010101" pitchFamily="2" charset="-122"/>
                <a:sym typeface="+mn-ea"/>
              </a:rPr>
              <a:t>著名的编辑器，Sublime Text3基本上可以1秒即启动，反应速度很快。同时它对Python的支持也很到位，具有代码高亮、语法提示、自动完成等功能。</a:t>
            </a:r>
            <a:endParaRPr sz="1800" dirty="0">
              <a:ea typeface="宋体" panose="02010600030101010101" pitchFamily="2" charset="-122"/>
              <a:sym typeface="+mn-ea"/>
            </a:endParaRPr>
          </a:p>
          <a:p>
            <a:pPr marL="0" indent="0">
              <a:lnSpc>
                <a:spcPct val="150000"/>
              </a:lnSpc>
              <a:buNone/>
            </a:pPr>
            <a:r>
              <a:rPr sz="1800" dirty="0">
                <a:ea typeface="宋体" panose="02010600030101010101" pitchFamily="2" charset="-122"/>
                <a:sym typeface="+mn-ea"/>
              </a:rPr>
              <a:t>Vim</a:t>
            </a:r>
            <a:r>
              <a:rPr lang="zh-CN" sz="1800" dirty="0">
                <a:ea typeface="宋体" panose="02010600030101010101" pitchFamily="2" charset="-122"/>
                <a:sym typeface="+mn-ea"/>
              </a:rPr>
              <a:t>，</a:t>
            </a:r>
            <a:r>
              <a:rPr sz="1800" dirty="0">
                <a:ea typeface="宋体" panose="02010600030101010101" pitchFamily="2" charset="-122"/>
                <a:sym typeface="+mn-ea"/>
              </a:rPr>
              <a:t>一个简洁、高效的工具，速度很快，可以做任何事，从来不崩溃。不过Vim相比于Sublime Text上手有一定难度，配置起来有些麻烦。</a:t>
            </a:r>
            <a:endParaRPr sz="1800" dirty="0">
              <a:ea typeface="宋体" panose="02010600030101010101" pitchFamily="2" charset="-122"/>
              <a:sym typeface="+mn-ea"/>
            </a:endParaRPr>
          </a:p>
          <a:p>
            <a:pPr marL="0" indent="0">
              <a:lnSpc>
                <a:spcPct val="150000"/>
              </a:lnSpc>
              <a:buNone/>
            </a:pPr>
            <a:r>
              <a:rPr sz="1800" dirty="0">
                <a:ea typeface="宋体" panose="02010600030101010101" pitchFamily="2" charset="-122"/>
                <a:sym typeface="+mn-ea"/>
              </a:rPr>
              <a:t>Eclipse+PyDev</a:t>
            </a:r>
            <a:r>
              <a:rPr lang="zh-CN" sz="1800" dirty="0">
                <a:ea typeface="宋体" panose="02010600030101010101" pitchFamily="2" charset="-122"/>
                <a:sym typeface="+mn-ea"/>
              </a:rPr>
              <a:t>，</a:t>
            </a:r>
            <a:r>
              <a:rPr sz="1800" dirty="0">
                <a:ea typeface="宋体" panose="02010600030101010101" pitchFamily="2" charset="-122"/>
                <a:sym typeface="+mn-ea"/>
              </a:rPr>
              <a:t>习惯使用Java的人一定对Eclipse这个IDE不陌生，那么使用Eclipse+PyDev插件会是一个很好的选择，这样熟悉Eclipse的开发者可以轻易上手</a:t>
            </a:r>
            <a:endParaRPr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VS Code</a:t>
            </a:r>
            <a:r>
              <a:rPr lang="zh-CN" sz="1800" dirty="0">
                <a:ea typeface="宋体" panose="02010600030101010101" pitchFamily="2" charset="-122"/>
                <a:sym typeface="+mn-ea"/>
              </a:rPr>
              <a:t>，</a:t>
            </a:r>
            <a:r>
              <a:rPr lang="en-US" altLang="zh-CN" sz="1800" dirty="0">
                <a:ea typeface="宋体" panose="02010600030101010101" pitchFamily="2" charset="-122"/>
                <a:sym typeface="+mn-ea"/>
              </a:rPr>
              <a:t>2019</a:t>
            </a:r>
            <a:r>
              <a:rPr lang="zh-CN" altLang="en-US" sz="1800" dirty="0">
                <a:ea typeface="宋体" panose="02010600030101010101" pitchFamily="2" charset="-122"/>
                <a:sym typeface="+mn-ea"/>
              </a:rPr>
              <a:t>年</a:t>
            </a:r>
            <a:r>
              <a:rPr lang="zh-CN" sz="1800" dirty="0">
                <a:ea typeface="宋体" panose="02010600030101010101" pitchFamily="2" charset="-122"/>
                <a:sym typeface="+mn-ea"/>
              </a:rPr>
              <a:t>5月份微软发布了 VS Code Remote，使得</a:t>
            </a:r>
            <a:r>
              <a:rPr lang="en-US" altLang="zh-CN" sz="1800" dirty="0">
                <a:ea typeface="宋体" panose="02010600030101010101" pitchFamily="2" charset="-122"/>
                <a:sym typeface="+mn-ea"/>
              </a:rPr>
              <a:t>VS</a:t>
            </a:r>
            <a:r>
              <a:rPr lang="zh-CN" sz="1800" dirty="0">
                <a:ea typeface="宋体" panose="02010600030101010101" pitchFamily="2" charset="-122"/>
                <a:sym typeface="+mn-ea"/>
              </a:rPr>
              <a:t> </a:t>
            </a:r>
            <a:r>
              <a:rPr lang="en-US" altLang="zh-CN" sz="1800" dirty="0">
                <a:ea typeface="宋体" panose="02010600030101010101" pitchFamily="2" charset="-122"/>
                <a:sym typeface="+mn-ea"/>
              </a:rPr>
              <a:t>Code</a:t>
            </a:r>
            <a:r>
              <a:rPr lang="zh-CN" altLang="en-US" sz="1800" dirty="0">
                <a:ea typeface="宋体" panose="02010600030101010101" pitchFamily="2" charset="-122"/>
                <a:sym typeface="+mn-ea"/>
              </a:rPr>
              <a:t>可以通过</a:t>
            </a:r>
            <a:r>
              <a:rPr lang="zh-CN" sz="1800" dirty="0">
                <a:ea typeface="宋体" panose="02010600030101010101" pitchFamily="2" charset="-122"/>
                <a:sym typeface="+mn-ea"/>
              </a:rPr>
              <a:t>SSH扮演终端模拟工具的角色，不需要繁琐的上传和下载步骤，实时性好</a:t>
            </a:r>
            <a:endParaRPr lang="zh-CN" sz="1800" dirty="0">
              <a:ea typeface="宋体" panose="02010600030101010101" pitchFamily="2" charset="-122"/>
              <a:sym typeface="+mn-ea"/>
            </a:endParaRPr>
          </a:p>
          <a:p>
            <a:pPr marL="0" indent="0">
              <a:lnSpc>
                <a:spcPct val="150000"/>
              </a:lnSpc>
              <a:buNone/>
            </a:pPr>
            <a:r>
              <a:rPr lang="en-US" sz="1800" dirty="0">
                <a:ea typeface="宋体" panose="02010600030101010101" pitchFamily="2" charset="-122"/>
                <a:sym typeface="+mn-ea"/>
              </a:rPr>
              <a:t>Jupyter </a:t>
            </a:r>
            <a:r>
              <a:rPr lang="en-US" altLang="zh-CN" sz="1800" dirty="0">
                <a:ea typeface="宋体" panose="02010600030101010101" pitchFamily="2" charset="-122"/>
                <a:sym typeface="+mn-ea"/>
              </a:rPr>
              <a:t>Notebook</a:t>
            </a:r>
            <a:r>
              <a:rPr lang="zh-CN" altLang="zh-CN" sz="1800" dirty="0">
                <a:ea typeface="宋体" panose="02010600030101010101" pitchFamily="2" charset="-122"/>
                <a:sym typeface="+mn-ea"/>
              </a:rPr>
              <a:t>，基于网页的用于交互计算的应用程序，可直接通过浏览器运行代码，同时在代码块下方展示运行结果</a:t>
            </a:r>
            <a:endParaRPr lang="zh-CN" altLang="zh-CN" sz="1800" dirty="0">
              <a:ea typeface="宋体" panose="02010600030101010101" pitchFamily="2" charset="-122"/>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Online </a:t>
            </a:r>
            <a:r>
              <a:rPr lang="en-US" altLang="zh-CN" dirty="0">
                <a:ea typeface="宋体" panose="02010600030101010101" pitchFamily="2" charset="-122"/>
              </a:rPr>
              <a:t>Notebook</a:t>
            </a:r>
            <a:r>
              <a:rPr lang="zh-CN" altLang="zh-CN" dirty="0">
                <a:ea typeface="宋体" panose="02010600030101010101" pitchFamily="2" charset="-122"/>
              </a:rPr>
              <a:t>使用</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机器学习产品：</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可视化建模平台</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NoteBook</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Model Serving</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5</a:t>
            </a:r>
            <a:r>
              <a:rPr lang="zh-CN" altLang="en-US" sz="1600" dirty="0">
                <a:ea typeface="宋体" panose="02010600030101010101" pitchFamily="2" charset="-122"/>
                <a:sym typeface="+mn-ea"/>
              </a:rPr>
              <a:t>款</a:t>
            </a:r>
            <a:r>
              <a:rPr lang="en-US" altLang="zh-CN" sz="1600" dirty="0">
                <a:ea typeface="宋体" panose="02010600030101010101" pitchFamily="2" charset="-122"/>
                <a:sym typeface="+mn-ea"/>
              </a:rPr>
              <a:t>NoteBook</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Kaggle Notebook</a:t>
            </a:r>
            <a:endParaRPr 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Baidu AI Studio</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天池 </a:t>
            </a:r>
            <a:r>
              <a:rPr lang="en-US" altLang="zh-CN" sz="1600" dirty="0">
                <a:ea typeface="宋体" panose="02010600030101010101" pitchFamily="2" charset="-122"/>
                <a:sym typeface="+mn-ea"/>
              </a:rPr>
              <a:t>NoteBook</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Google Colab</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Ali PAI DSW</a:t>
            </a: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587875" y="1464310"/>
            <a:ext cx="7244715" cy="443992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K</a:t>
            </a:r>
            <a:r>
              <a:rPr lang="en-US" altLang="zh-CN" dirty="0">
                <a:ea typeface="宋体" panose="02010600030101010101" pitchFamily="2" charset="-122"/>
              </a:rPr>
              <a:t>aggle</a:t>
            </a:r>
            <a:r>
              <a:rPr lang="en-US" altLang="zh-CN" dirty="0"/>
              <a:t> </a:t>
            </a:r>
            <a:r>
              <a:rPr lang="en-US" dirty="0"/>
              <a:t>Notebook</a:t>
            </a:r>
            <a:endParaRPr lang="en-US"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Kaggle Notebook</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直接关联</a:t>
            </a:r>
            <a:r>
              <a:rPr lang="en-US" altLang="zh-CN" sz="1600" dirty="0">
                <a:ea typeface="宋体" panose="02010600030101010101" pitchFamily="2" charset="-122"/>
                <a:sym typeface="+mn-ea"/>
              </a:rPr>
              <a:t>Kaggle</a:t>
            </a:r>
            <a:r>
              <a:rPr lang="zh-CN" altLang="zh-CN" sz="1600" dirty="0">
                <a:ea typeface="宋体" panose="02010600030101010101" pitchFamily="2" charset="-122"/>
                <a:sym typeface="+mn-ea"/>
              </a:rPr>
              <a:t>上的数据集</a:t>
            </a:r>
            <a:endParaRPr 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内存</a:t>
            </a:r>
            <a:r>
              <a:rPr lang="en-US" altLang="zh-CN" sz="1600" dirty="0">
                <a:ea typeface="宋体" panose="02010600030101010101" pitchFamily="2" charset="-122"/>
                <a:sym typeface="+mn-ea"/>
              </a:rPr>
              <a:t>16G</a:t>
            </a:r>
            <a:r>
              <a:rPr lang="zh-CN" altLang="en-US" sz="1600" dirty="0">
                <a:ea typeface="宋体" panose="02010600030101010101" pitchFamily="2" charset="-122"/>
                <a:sym typeface="+mn-ea"/>
              </a:rPr>
              <a:t>，每周有</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小时免费</a:t>
            </a:r>
            <a:r>
              <a:rPr lang="en-US" altLang="zh-CN" sz="1600" dirty="0">
                <a:ea typeface="宋体" panose="02010600030101010101" pitchFamily="2" charset="-122"/>
                <a:sym typeface="+mn-ea"/>
              </a:rPr>
              <a:t>GPU</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生成文件保存不方便</a:t>
            </a: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343525" y="2112010"/>
            <a:ext cx="6438900" cy="3352800"/>
          </a:xfrm>
          <a:prstGeom prst="rect">
            <a:avLst/>
          </a:prstGeom>
        </p:spPr>
      </p:pic>
      <p:pic>
        <p:nvPicPr>
          <p:cNvPr id="3" name="图片 2"/>
          <p:cNvPicPr>
            <a:picLocks noChangeAspect="1"/>
          </p:cNvPicPr>
          <p:nvPr/>
        </p:nvPicPr>
        <p:blipFill>
          <a:blip r:embed="rId2"/>
          <a:stretch>
            <a:fillRect/>
          </a:stretch>
        </p:blipFill>
        <p:spPr>
          <a:xfrm>
            <a:off x="598805" y="3615690"/>
            <a:ext cx="2085975" cy="276225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Baidu </a:t>
            </a:r>
            <a:r>
              <a:rPr lang="en-US" altLang="zh-CN" dirty="0">
                <a:ea typeface="宋体" panose="02010600030101010101" pitchFamily="2" charset="-122"/>
              </a:rPr>
              <a:t>AI Studio</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Baidu AI Studio Notebook</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支持机器学习</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深度学习框架只能使用</a:t>
            </a:r>
            <a:r>
              <a:rPr lang="en-US" altLang="zh-CN" sz="1600" dirty="0">
                <a:ea typeface="宋体" panose="02010600030101010101" pitchFamily="2" charset="-122"/>
                <a:sym typeface="+mn-ea"/>
              </a:rPr>
              <a:t>paddle</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上传速度快，内存</a:t>
            </a:r>
            <a:r>
              <a:rPr lang="en-US" altLang="zh-CN" sz="1600" dirty="0">
                <a:ea typeface="宋体" panose="02010600030101010101" pitchFamily="2" charset="-122"/>
                <a:sym typeface="+mn-ea"/>
              </a:rPr>
              <a:t>32G</a:t>
            </a:r>
            <a:r>
              <a:rPr lang="zh-CN" altLang="zh-CN" sz="1600" dirty="0">
                <a:ea typeface="宋体" panose="02010600030101010101" pitchFamily="2" charset="-122"/>
                <a:sym typeface="+mn-ea"/>
              </a:rPr>
              <a:t>，提供</a:t>
            </a:r>
            <a:r>
              <a:rPr lang="en-US" altLang="zh-CN" sz="1600" dirty="0">
                <a:ea typeface="宋体" panose="02010600030101010101" pitchFamily="2" charset="-122"/>
                <a:sym typeface="+mn-ea"/>
              </a:rPr>
              <a:t>16G</a:t>
            </a:r>
            <a:r>
              <a:rPr lang="zh-CN" altLang="en-US" sz="1600" dirty="0">
                <a:ea typeface="宋体" panose="02010600030101010101" pitchFamily="2" charset="-122"/>
                <a:sym typeface="+mn-ea"/>
              </a:rPr>
              <a:t>显卡</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一个项目</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比赛只有一个</a:t>
            </a:r>
            <a:r>
              <a:rPr lang="en-US" altLang="zh-CN" sz="1600" dirty="0">
                <a:ea typeface="宋体" panose="02010600030101010101" pitchFamily="2" charset="-122"/>
                <a:sym typeface="+mn-ea"/>
              </a:rPr>
              <a:t>notebook</a:t>
            </a:r>
            <a:endParaRPr lang="en-US" altLang="zh-CN" sz="1600" dirty="0">
              <a:ea typeface="宋体" panose="02010600030101010101" pitchFamily="2" charset="-122"/>
              <a:sym typeface="+mn-ea"/>
            </a:endParaRPr>
          </a:p>
          <a:p>
            <a:pPr>
              <a:lnSpc>
                <a:spcPct val="150000"/>
              </a:lnSpc>
            </a:pPr>
            <a:endParaRPr lang="en-US"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134225" y="1593215"/>
            <a:ext cx="4297680" cy="4320540"/>
          </a:xfrm>
          <a:prstGeom prst="rect">
            <a:avLst/>
          </a:prstGeom>
        </p:spPr>
      </p:pic>
      <p:pic>
        <p:nvPicPr>
          <p:cNvPr id="3" name="图片 2"/>
          <p:cNvPicPr>
            <a:picLocks noChangeAspect="1"/>
          </p:cNvPicPr>
          <p:nvPr/>
        </p:nvPicPr>
        <p:blipFill>
          <a:blip r:embed="rId2"/>
          <a:stretch>
            <a:fillRect/>
          </a:stretch>
        </p:blipFill>
        <p:spPr>
          <a:xfrm>
            <a:off x="598805" y="3960495"/>
            <a:ext cx="4178300" cy="283400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sz="4800" dirty="0"/>
              <a:t>/</a:t>
            </a:r>
            <a:r>
              <a:rPr lang="en-US" altLang="zh-CN" sz="4800" dirty="0"/>
              <a:t>2</a:t>
            </a:r>
            <a:r>
              <a:rPr lang="zh-CN" altLang="en-US" sz="4800" dirty="0"/>
              <a:t>  数据采集</a:t>
            </a:r>
            <a:br>
              <a:rPr lang="zh-CN" altLang="en-US" sz="4800" dirty="0"/>
            </a:b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Tianchi Notebook</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Tianchi Notebook</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经常举办比赛，以及公开的数据集可以使用</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基于比赛数据集，公开数据及可以创建</a:t>
            </a:r>
            <a:r>
              <a:rPr lang="en-US" altLang="zh-CN" sz="1600" dirty="0">
                <a:ea typeface="宋体" panose="02010600030101010101" pitchFamily="2" charset="-122"/>
                <a:sym typeface="+mn-ea"/>
              </a:rPr>
              <a:t>NoteBook</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4</a:t>
            </a:r>
            <a:r>
              <a:rPr lang="zh-CN" altLang="zh-CN" sz="1600" dirty="0">
                <a:ea typeface="宋体" panose="02010600030101010101" pitchFamily="2" charset="-122"/>
                <a:sym typeface="+mn-ea"/>
              </a:rPr>
              <a:t>核，</a:t>
            </a:r>
            <a:r>
              <a:rPr lang="en-US" altLang="zh-CN" sz="1600" dirty="0">
                <a:ea typeface="宋体" panose="02010600030101010101" pitchFamily="2" charset="-122"/>
                <a:sym typeface="+mn-ea"/>
              </a:rPr>
              <a:t>16G</a:t>
            </a:r>
            <a:r>
              <a:rPr lang="zh-CN" altLang="en-US" sz="1600" dirty="0">
                <a:ea typeface="宋体" panose="02010600030101010101" pitchFamily="2" charset="-122"/>
                <a:sym typeface="+mn-ea"/>
              </a:rPr>
              <a:t>内存</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002145" y="1442720"/>
            <a:ext cx="4660900" cy="5230495"/>
          </a:xfrm>
          <a:prstGeom prst="rect">
            <a:avLst/>
          </a:prstGeom>
        </p:spPr>
      </p:pic>
      <p:pic>
        <p:nvPicPr>
          <p:cNvPr id="5" name="图片 4"/>
          <p:cNvPicPr>
            <a:picLocks noChangeAspect="1"/>
          </p:cNvPicPr>
          <p:nvPr/>
        </p:nvPicPr>
        <p:blipFill>
          <a:blip r:embed="rId2"/>
          <a:stretch>
            <a:fillRect/>
          </a:stretch>
        </p:blipFill>
        <p:spPr>
          <a:xfrm>
            <a:off x="352425" y="3750945"/>
            <a:ext cx="4937125" cy="3046095"/>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Google Colab</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6293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https://colab.research.google.com</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Google</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的</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云端Jupyter编辑器，计算效率高</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存储在Google 云端硬盘，可以共享</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支持GPU</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/TPU</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加速（Tesla K80</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or Tesla T4</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CPU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内存</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12.7G</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可以使用Keras、Tensorflow和Pytorch</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Colab最多12个小时环境就会重置</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910955" y="4202430"/>
            <a:ext cx="3114040" cy="2401570"/>
          </a:xfrm>
          <a:prstGeom prst="rect">
            <a:avLst/>
          </a:prstGeom>
        </p:spPr>
      </p:pic>
      <p:pic>
        <p:nvPicPr>
          <p:cNvPr id="3" name="图片 2"/>
          <p:cNvPicPr>
            <a:picLocks noChangeAspect="1"/>
          </p:cNvPicPr>
          <p:nvPr/>
        </p:nvPicPr>
        <p:blipFill>
          <a:blip r:embed="rId2"/>
          <a:stretch>
            <a:fillRect/>
          </a:stretch>
        </p:blipFill>
        <p:spPr>
          <a:xfrm>
            <a:off x="6059805" y="1198880"/>
            <a:ext cx="5381625" cy="2762250"/>
          </a:xfrm>
          <a:prstGeom prst="rect">
            <a:avLst/>
          </a:prstGeom>
        </p:spPr>
      </p:pic>
      <p:pic>
        <p:nvPicPr>
          <p:cNvPr id="4" name="图片 3"/>
          <p:cNvPicPr>
            <a:picLocks noChangeAspect="1"/>
          </p:cNvPicPr>
          <p:nvPr/>
        </p:nvPicPr>
        <p:blipFill>
          <a:blip r:embed="rId3"/>
          <a:stretch>
            <a:fillRect/>
          </a:stretch>
        </p:blipFill>
        <p:spPr>
          <a:xfrm>
            <a:off x="5631180" y="4245610"/>
            <a:ext cx="3279775" cy="2315845"/>
          </a:xfrm>
          <a:prstGeom prst="rect">
            <a:avLst/>
          </a:prstGeom>
        </p:spPr>
      </p:pic>
    </p:spTree>
    <p:custDataLst>
      <p:tags r:id="rId4"/>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Google Colab</a:t>
            </a:r>
            <a:endParaRPr lang="zh-CN" dirty="0">
              <a:ea typeface="宋体" panose="02010600030101010101" pitchFamily="2" charset="-122"/>
              <a:sym typeface="+mn-ea"/>
            </a:endParaRPr>
          </a:p>
        </p:txBody>
      </p:sp>
      <p:sp>
        <p:nvSpPr>
          <p:cNvPr id="131" name="Content Placeholder 2"/>
          <p:cNvSpPr txBox="1">
            <a:spLocks noGrp="1"/>
          </p:cNvSpPr>
          <p:nvPr/>
        </p:nvSpPr>
        <p:spPr>
          <a:xfrm>
            <a:off x="779780" y="1699260"/>
            <a:ext cx="10036175" cy="49053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Google  Colab</a:t>
            </a:r>
            <a:r>
              <a:rPr lang="zh-CN" altLang="zh-CN" sz="1800" dirty="0">
                <a:ea typeface="宋体" panose="02010600030101010101" pitchFamily="2" charset="-122"/>
                <a:sym typeface="+mn-ea"/>
              </a:rPr>
              <a:t>使用：</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上传文件到</a:t>
            </a:r>
            <a:r>
              <a:rPr lang="en-US" altLang="zh-CN" sz="1800" dirty="0">
                <a:ea typeface="宋体" panose="02010600030101010101" pitchFamily="2" charset="-122"/>
                <a:sym typeface="+mn-ea"/>
              </a:rPr>
              <a:t>Google</a:t>
            </a:r>
            <a:r>
              <a:rPr lang="zh-CN" altLang="en-US" sz="1800" dirty="0">
                <a:ea typeface="宋体" panose="02010600030101010101" pitchFamily="2" charset="-122"/>
                <a:sym typeface="+mn-ea"/>
              </a:rPr>
              <a:t>云盘</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挂在</a:t>
            </a:r>
            <a:r>
              <a:rPr lang="en-US" altLang="zh-CN" sz="1800" dirty="0">
                <a:ea typeface="宋体" panose="02010600030101010101" pitchFamily="2" charset="-122"/>
                <a:sym typeface="+mn-ea"/>
              </a:rPr>
              <a:t>Google</a:t>
            </a:r>
            <a:r>
              <a:rPr lang="zh-CN" altLang="en-US" sz="1800" dirty="0">
                <a:ea typeface="宋体" panose="02010600030101010101" pitchFamily="2" charset="-122"/>
                <a:sym typeface="+mn-ea"/>
              </a:rPr>
              <a:t>云硬盘</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from google.colab import drive</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drive.mount('/content/gdrive')</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更改运行目录</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import os</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os.chdir("/content/gdrive/My Drive/Colab Notebooks/")</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可以选择</a:t>
            </a:r>
            <a:r>
              <a:rPr lang="en-US" altLang="zh-CN" sz="1800" dirty="0">
                <a:ea typeface="宋体" panose="02010600030101010101" pitchFamily="2" charset="-122"/>
                <a:sym typeface="+mn-ea"/>
              </a:rPr>
              <a:t>GPU</a:t>
            </a:r>
            <a:r>
              <a:rPr lang="zh-CN" altLang="en-US" sz="1800" dirty="0">
                <a:ea typeface="宋体" panose="02010600030101010101" pitchFamily="2" charset="-122"/>
                <a:sym typeface="+mn-ea"/>
              </a:rPr>
              <a:t>或</a:t>
            </a:r>
            <a:r>
              <a:rPr lang="en-US" altLang="zh-CN" sz="1800" dirty="0">
                <a:ea typeface="宋体" panose="02010600030101010101" pitchFamily="2" charset="-122"/>
                <a:sym typeface="+mn-ea"/>
              </a:rPr>
              <a:t>TPU</a:t>
            </a:r>
            <a:r>
              <a:rPr lang="zh-CN" altLang="en-US" sz="1800" dirty="0">
                <a:ea typeface="宋体" panose="02010600030101010101" pitchFamily="2" charset="-122"/>
                <a:sym typeface="+mn-ea"/>
              </a:rPr>
              <a:t>进行加速</a:t>
            </a: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509895" y="3556635"/>
            <a:ext cx="3743325" cy="3048000"/>
          </a:xfrm>
          <a:prstGeom prst="rect">
            <a:avLst/>
          </a:prstGeom>
        </p:spPr>
      </p:pic>
      <p:pic>
        <p:nvPicPr>
          <p:cNvPr id="3" name="图片 2"/>
          <p:cNvPicPr>
            <a:picLocks noChangeAspect="1"/>
          </p:cNvPicPr>
          <p:nvPr/>
        </p:nvPicPr>
        <p:blipFill>
          <a:blip r:embed="rId2"/>
          <a:stretch>
            <a:fillRect/>
          </a:stretch>
        </p:blipFill>
        <p:spPr>
          <a:xfrm>
            <a:off x="5509895" y="1250315"/>
            <a:ext cx="5656580" cy="2390775"/>
          </a:xfrm>
          <a:prstGeom prst="rect">
            <a:avLst/>
          </a:prstGeom>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Ali PAI DSW</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04595"/>
            <a:ext cx="43776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PAI DSW</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Data Science Workshop</a:t>
            </a:r>
            <a:r>
              <a:rPr lang="zh-CN" altLang="en-US" sz="1600" dirty="0">
                <a:ea typeface="宋体" panose="02010600030101010101" pitchFamily="2" charset="-122"/>
                <a:sym typeface="+mn-ea"/>
              </a:rPr>
              <a:t>）</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支持</a:t>
            </a:r>
            <a:r>
              <a:rPr lang="en-US" altLang="zh-CN" sz="1600" dirty="0">
                <a:ea typeface="宋体" panose="02010600030101010101" pitchFamily="2" charset="-122"/>
                <a:sym typeface="+mn-ea"/>
              </a:rPr>
              <a:t>Tensorflow</a:t>
            </a:r>
            <a:r>
              <a:rPr lang="zh-CN" altLang="zh-CN" sz="1600" dirty="0">
                <a:ea typeface="宋体" panose="02010600030101010101" pitchFamily="2" charset="-122"/>
                <a:sym typeface="+mn-ea"/>
              </a:rPr>
              <a:t>框架</a:t>
            </a:r>
            <a:endParaRPr 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商业化趋势明显（早期</a:t>
            </a:r>
            <a:r>
              <a:rPr lang="en-US" altLang="zh-CN" sz="1600" dirty="0">
                <a:ea typeface="宋体" panose="02010600030101010101" pitchFamily="2" charset="-122"/>
                <a:sym typeface="+mn-ea"/>
              </a:rPr>
              <a:t>PAI Studio</a:t>
            </a:r>
            <a:r>
              <a:rPr lang="zh-CN" altLang="zh-CN" sz="1600" dirty="0">
                <a:ea typeface="宋体" panose="02010600030101010101" pitchFamily="2" charset="-122"/>
                <a:sym typeface="+mn-ea"/>
              </a:rPr>
              <a:t>免费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默认后付费，代金券比较难申请，除非有较大采购预算）</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服务体系比较成熟，社区好</a:t>
            </a: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027930" y="1343025"/>
            <a:ext cx="7124700" cy="1924050"/>
          </a:xfrm>
          <a:prstGeom prst="rect">
            <a:avLst/>
          </a:prstGeom>
        </p:spPr>
      </p:pic>
      <p:pic>
        <p:nvPicPr>
          <p:cNvPr id="6" name="图片 5"/>
          <p:cNvPicPr>
            <a:picLocks noChangeAspect="1"/>
          </p:cNvPicPr>
          <p:nvPr/>
        </p:nvPicPr>
        <p:blipFill>
          <a:blip r:embed="rId3"/>
          <a:stretch>
            <a:fillRect/>
          </a:stretch>
        </p:blipFill>
        <p:spPr>
          <a:xfrm>
            <a:off x="352425" y="3955415"/>
            <a:ext cx="4522470" cy="2688590"/>
          </a:xfrm>
          <a:prstGeom prst="rect">
            <a:avLst/>
          </a:prstGeom>
        </p:spPr>
      </p:pic>
      <p:pic>
        <p:nvPicPr>
          <p:cNvPr id="7" name="图片 6"/>
          <p:cNvPicPr>
            <a:picLocks noChangeAspect="1"/>
          </p:cNvPicPr>
          <p:nvPr/>
        </p:nvPicPr>
        <p:blipFill>
          <a:blip r:embed="rId4"/>
          <a:stretch>
            <a:fillRect/>
          </a:stretch>
        </p:blipFill>
        <p:spPr>
          <a:xfrm>
            <a:off x="4976495" y="3415030"/>
            <a:ext cx="7226935" cy="223393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Python</a:t>
            </a:r>
            <a:r>
              <a:rPr lang="zh-CN" dirty="0">
                <a:ea typeface="宋体" panose="02010600030101010101" pitchFamily="2" charset="-122"/>
                <a:sym typeface="+mn-ea"/>
              </a:rPr>
              <a:t>基础自测</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139190"/>
            <a:ext cx="520065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buFont typeface="Wingdings" panose="05000000000000000000" charset="0"/>
              <a:buChar char="ü"/>
            </a:pPr>
            <a:r>
              <a:rPr lang="zh-CN" sz="1800" dirty="0">
                <a:ea typeface="宋体" panose="02010600030101010101" pitchFamily="2" charset="-122"/>
                <a:sym typeface="+mn-ea"/>
              </a:rPr>
              <a:t>注释</a:t>
            </a:r>
            <a:endParaRPr lang="zh-CN" sz="1800" dirty="0">
              <a:ea typeface="宋体" panose="02010600030101010101" pitchFamily="2" charset="-122"/>
              <a:sym typeface="+mn-ea"/>
            </a:endParaRPr>
          </a:p>
          <a:p>
            <a:pPr>
              <a:lnSpc>
                <a:spcPct val="150000"/>
              </a:lnSpc>
              <a:buFont typeface="Wingdings" panose="05000000000000000000" charset="0"/>
              <a:buChar char="ü"/>
            </a:pPr>
            <a:r>
              <a:rPr lang="zh-CN" sz="1800" dirty="0">
                <a:ea typeface="宋体" panose="02010600030101010101" pitchFamily="2" charset="-122"/>
                <a:sym typeface="+mn-ea"/>
              </a:rPr>
              <a:t>引用包</a:t>
            </a:r>
            <a:endParaRPr lang="zh-CN" sz="1800" dirty="0">
              <a:ea typeface="宋体" panose="02010600030101010101" pitchFamily="2" charset="-122"/>
              <a:sym typeface="+mn-ea"/>
            </a:endParaRPr>
          </a:p>
          <a:p>
            <a:pPr marL="0" indent="0">
              <a:lnSpc>
                <a:spcPct val="150000"/>
              </a:lnSpc>
              <a:buFont typeface="Wingdings" panose="05000000000000000000" charset="0"/>
              <a:buNone/>
            </a:pPr>
            <a:r>
              <a:rPr lang="zh-CN" sz="1800" dirty="0">
                <a:ea typeface="宋体" panose="02010600030101010101" pitchFamily="2" charset="-122"/>
                <a:sym typeface="+mn-ea"/>
              </a:rPr>
              <a:t>在Jupyter中如何引用自己定义的module</a:t>
            </a:r>
            <a:endParaRPr lang="zh-CN" sz="1800" dirty="0">
              <a:ea typeface="宋体" panose="02010600030101010101" pitchFamily="2" charset="-122"/>
              <a:sym typeface="+mn-ea"/>
            </a:endParaRPr>
          </a:p>
          <a:p>
            <a:pPr>
              <a:lnSpc>
                <a:spcPct val="150000"/>
              </a:lnSpc>
              <a:buFont typeface="Wingdings" panose="05000000000000000000" charset="0"/>
              <a:buChar char="ü"/>
            </a:pPr>
            <a:r>
              <a:rPr lang="zh-CN" sz="1800" dirty="0">
                <a:ea typeface="宋体" panose="02010600030101010101" pitchFamily="2" charset="-122"/>
                <a:sym typeface="+mn-ea"/>
              </a:rPr>
              <a:t>循环语句 </a:t>
            </a:r>
            <a:endParaRPr lang="zh-CN" sz="1800" dirty="0">
              <a:ea typeface="宋体" panose="02010600030101010101" pitchFamily="2" charset="-122"/>
              <a:sym typeface="+mn-ea"/>
            </a:endParaRPr>
          </a:p>
          <a:p>
            <a:pPr marL="0" indent="0">
              <a:lnSpc>
                <a:spcPct val="150000"/>
              </a:lnSpc>
              <a:buFont typeface="Wingdings" panose="05000000000000000000" charset="0"/>
              <a:buNone/>
            </a:pPr>
            <a:r>
              <a:rPr sz="1800" dirty="0">
                <a:ea typeface="宋体" panose="02010600030101010101" pitchFamily="2" charset="-122"/>
                <a:sym typeface="+mn-ea"/>
              </a:rPr>
              <a:t>for ... in</a:t>
            </a:r>
            <a:endParaRPr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while</a:t>
            </a:r>
            <a:endParaRPr lang="en-US" sz="1800" dirty="0">
              <a:ea typeface="宋体" panose="02010600030101010101" pitchFamily="2" charset="-122"/>
              <a:sym typeface="+mn-ea"/>
            </a:endParaRPr>
          </a:p>
          <a:p>
            <a:pPr>
              <a:lnSpc>
                <a:spcPct val="150000"/>
              </a:lnSpc>
              <a:buFont typeface="Wingdings" panose="05000000000000000000" charset="0"/>
              <a:buChar char="ü"/>
            </a:pPr>
            <a:r>
              <a:rPr lang="zh-CN" sz="1800" dirty="0">
                <a:ea typeface="宋体" panose="02010600030101010101" pitchFamily="2" charset="-122"/>
                <a:sym typeface="+mn-ea"/>
              </a:rPr>
              <a:t>字符串定义</a:t>
            </a:r>
            <a:endParaRPr lang="zh-CN" sz="1800" dirty="0">
              <a:ea typeface="宋体" panose="02010600030101010101" pitchFamily="2" charset="-122"/>
              <a:sym typeface="+mn-ea"/>
            </a:endParaRPr>
          </a:p>
          <a:p>
            <a:pPr>
              <a:lnSpc>
                <a:spcPct val="150000"/>
              </a:lnSpc>
              <a:buFont typeface="Wingdings" panose="05000000000000000000" charset="0"/>
              <a:buChar char="ü"/>
            </a:pPr>
            <a:r>
              <a:rPr lang="zh-CN" sz="1800" dirty="0">
                <a:ea typeface="宋体" panose="02010600030101010101" pitchFamily="2" charset="-122"/>
                <a:sym typeface="+mn-ea"/>
              </a:rPr>
              <a:t>函数定义及调用</a:t>
            </a:r>
            <a:endParaRPr lang="zh-CN" sz="1800" dirty="0">
              <a:ea typeface="宋体" panose="02010600030101010101" pitchFamily="2" charset="-122"/>
              <a:sym typeface="+mn-ea"/>
            </a:endParaRPr>
          </a:p>
          <a:p>
            <a:pPr>
              <a:lnSpc>
                <a:spcPct val="150000"/>
              </a:lnSpc>
              <a:buFont typeface="Wingdings" panose="05000000000000000000" charset="0"/>
              <a:buChar char="ü"/>
            </a:pPr>
            <a:r>
              <a:rPr sz="1800" dirty="0">
                <a:ea typeface="宋体" panose="02010600030101010101" pitchFamily="2" charset="-122"/>
                <a:sym typeface="+mn-ea"/>
              </a:rPr>
              <a:t>数据类型：列表、元组、字典、集合</a:t>
            </a:r>
            <a:endParaRPr sz="1800" dirty="0">
              <a:ea typeface="宋体" panose="02010600030101010101" pitchFamily="2" charset="-122"/>
              <a:sym typeface="+mn-ea"/>
            </a:endParaRPr>
          </a:p>
          <a:p>
            <a:pPr>
              <a:lnSpc>
                <a:spcPct val="150000"/>
              </a:lnSpc>
              <a:buFont typeface="Wingdings" panose="05000000000000000000" charset="0"/>
              <a:buChar char="ü"/>
            </a:pPr>
            <a:endParaRPr lang="zh-CN" sz="1800" dirty="0">
              <a:ea typeface="宋体" panose="02010600030101010101" pitchFamily="2" charset="-122"/>
              <a:sym typeface="+mn-ea"/>
            </a:endParaRPr>
          </a:p>
          <a:p>
            <a:pPr>
              <a:lnSpc>
                <a:spcPct val="150000"/>
              </a:lnSpc>
              <a:buFont typeface="Wingdings" panose="05000000000000000000" charset="0"/>
              <a:buChar char="ü"/>
            </a:pPr>
            <a:endParaRPr lang="en-US" sz="1800" dirty="0">
              <a:ea typeface="宋体" panose="02010600030101010101" pitchFamily="2" charset="-122"/>
              <a:sym typeface="+mn-ea"/>
            </a:endParaRPr>
          </a:p>
          <a:p>
            <a:pPr marL="0" indent="0">
              <a:lnSpc>
                <a:spcPct val="150000"/>
              </a:lnSpc>
              <a:buFont typeface="Wingdings" panose="05000000000000000000" charset="0"/>
              <a:buNone/>
            </a:pPr>
            <a:endParaRPr lang="zh-CN" altLang="zh-CN" sz="1800" dirty="0">
              <a:ea typeface="宋体" panose="02010600030101010101" pitchFamily="2" charset="-122"/>
              <a:sym typeface="+mn-ea"/>
            </a:endParaRPr>
          </a:p>
        </p:txBody>
      </p:sp>
      <p:sp>
        <p:nvSpPr>
          <p:cNvPr id="2" name="Content Placeholder 2"/>
          <p:cNvSpPr txBox="1">
            <a:spLocks noGrp="1"/>
          </p:cNvSpPr>
          <p:nvPr/>
        </p:nvSpPr>
        <p:spPr>
          <a:xfrm>
            <a:off x="6522720" y="1206500"/>
            <a:ext cx="520065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buFont typeface="Wingdings" panose="05000000000000000000" charset="0"/>
              <a:buChar char="ü"/>
            </a:pPr>
            <a:r>
              <a:rPr lang="en-US" sz="1800" dirty="0">
                <a:ea typeface="宋体" panose="02010600030101010101" pitchFamily="2" charset="-122"/>
                <a:sym typeface="+mn-ea"/>
              </a:rPr>
              <a:t>numpy使用</a:t>
            </a:r>
            <a:endParaRPr lang="zh-CN"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通过array函数创建数组（ndarray）</a:t>
            </a:r>
            <a:endParaRPr lang="en-US"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结构数组</a:t>
            </a:r>
            <a:endParaRPr lang="en-US"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连续数组的创建：arange 或 linspace</a:t>
            </a:r>
            <a:endParaRPr lang="en-US"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numpy数组之间的加、减、乘、除</a:t>
            </a:r>
            <a:endParaRPr lang="en-US"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numpy中统计函数的使用</a:t>
            </a:r>
            <a:endParaRPr lang="en-US" sz="1800" dirty="0">
              <a:ea typeface="宋体" panose="02010600030101010101" pitchFamily="2" charset="-122"/>
              <a:sym typeface="+mn-ea"/>
            </a:endParaRPr>
          </a:p>
          <a:p>
            <a:pPr marL="0" indent="0">
              <a:lnSpc>
                <a:spcPct val="150000"/>
              </a:lnSpc>
              <a:buFont typeface="Wingdings" panose="05000000000000000000" charset="0"/>
              <a:buNone/>
            </a:pPr>
            <a:r>
              <a:rPr lang="en-US" sz="1800" dirty="0">
                <a:ea typeface="宋体" panose="02010600030101010101" pitchFamily="2" charset="-122"/>
                <a:sym typeface="+mn-ea"/>
              </a:rPr>
              <a:t>numpy中排序</a:t>
            </a:r>
            <a:endParaRPr lang="zh-CN" altLang="zh-CN" sz="1800" dirty="0">
              <a:ea typeface="宋体" panose="02010600030101010101" pitchFamily="2" charset="-122"/>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sym typeface="+mn-ea"/>
              </a:rPr>
              <a:t>Python</a:t>
            </a:r>
            <a:r>
              <a:rPr lang="zh-CN" dirty="0">
                <a:ea typeface="宋体" panose="02010600030101010101" pitchFamily="2" charset="-122"/>
                <a:sym typeface="+mn-ea"/>
              </a:rPr>
              <a:t>基础自测</a:t>
            </a:r>
            <a:endParaRPr lang="zh-CN" dirty="0">
              <a:ea typeface="宋体" panose="02010600030101010101" pitchFamily="2" charset="-122"/>
            </a:endParaRPr>
          </a:p>
        </p:txBody>
      </p:sp>
      <p:sp>
        <p:nvSpPr>
          <p:cNvPr id="2" name="文本占位符 1"/>
          <p:cNvSpPr>
            <a:spLocks noGrp="1"/>
          </p:cNvSpPr>
          <p:nvPr>
            <p:ph type="body" idx="1"/>
          </p:nvPr>
        </p:nvSpPr>
        <p:spPr>
          <a:xfrm>
            <a:off x="603885" y="1558290"/>
            <a:ext cx="6752590" cy="4351655"/>
          </a:xfrm>
        </p:spPr>
        <p:txBody>
          <a:bodyPr>
            <a:noAutofit/>
          </a:bodyPr>
          <a:lstStyle/>
          <a:p>
            <a:pPr>
              <a:lnSpc>
                <a:spcPct val="170000"/>
              </a:lnSpc>
            </a:pPr>
            <a:r>
              <a:rPr lang="en-US" altLang="zh-CN" sz="1800" dirty="0">
                <a:ea typeface="宋体" panose="02010600030101010101" pitchFamily="2" charset="-122"/>
                <a:sym typeface="+mn-ea"/>
              </a:rPr>
              <a:t>Python</a:t>
            </a:r>
            <a:r>
              <a:rPr lang="zh-CN" altLang="zh-CN" sz="1800" dirty="0">
                <a:ea typeface="宋体" panose="02010600030101010101" pitchFamily="2" charset="-122"/>
                <a:sym typeface="+mn-ea"/>
              </a:rPr>
              <a:t>是首选的数据分析语言</a:t>
            </a:r>
            <a:endParaRPr lang="zh-CN" altLang="zh-CN" sz="1800" dirty="0">
              <a:ea typeface="宋体" panose="02010600030101010101" pitchFamily="2" charset="-122"/>
              <a:sym typeface="+mn-ea"/>
            </a:endParaRPr>
          </a:p>
          <a:p>
            <a:pPr marL="0" indent="0">
              <a:lnSpc>
                <a:spcPct val="170000"/>
              </a:lnSpc>
              <a:buNone/>
            </a:pPr>
            <a:r>
              <a:rPr lang="zh-CN" altLang="en-US" sz="1800" dirty="0">
                <a:ea typeface="宋体" panose="02010600030101010101" pitchFamily="2" charset="-122"/>
                <a:sym typeface="+mn-ea"/>
              </a:rPr>
              <a:t>强大的工具库：</a:t>
            </a:r>
            <a:endParaRPr lang="zh-CN" altLang="en-US"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numpy, pandas</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sklearn, tensorflow, pytorch</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matplotlib, seaborn, pyecharts</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Requests, Scrapy, BeautifulSoup</a:t>
            </a:r>
            <a:endParaRPr lang="en-US" altLang="zh-CN" sz="1800" dirty="0">
              <a:ea typeface="宋体" panose="02010600030101010101" pitchFamily="2" charset="-122"/>
              <a:sym typeface="+mn-ea"/>
            </a:endParaRPr>
          </a:p>
          <a:p>
            <a:pPr>
              <a:lnSpc>
                <a:spcPct val="170000"/>
              </a:lnSpc>
            </a:pPr>
            <a:r>
              <a:rPr lang="en-US" altLang="zh-CN" sz="1800" dirty="0">
                <a:ea typeface="宋体" panose="02010600030101010101" pitchFamily="2" charset="-122"/>
                <a:sym typeface="+mn-ea"/>
              </a:rPr>
              <a:t>flask, pygame</a:t>
            </a:r>
            <a:endParaRPr lang="en-US" altLang="zh-CN" sz="1800" dirty="0">
              <a:ea typeface="宋体" panose="02010600030101010101" pitchFamily="2" charset="-122"/>
              <a:sym typeface="+mn-ea"/>
            </a:endParaRPr>
          </a:p>
          <a:p>
            <a:pPr marL="0" indent="0">
              <a:lnSpc>
                <a:spcPct val="170000"/>
              </a:lnSpc>
              <a:buNone/>
            </a:pPr>
            <a:endParaRPr lang="zh-CN" altLang="zh-CN" sz="18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6221095" y="1706245"/>
            <a:ext cx="4762500" cy="4324350"/>
          </a:xfrm>
          <a:prstGeom prst="rect">
            <a:avLst/>
          </a:prstGeom>
        </p:spPr>
      </p:pic>
    </p:spTree>
    <p:custDataLst>
      <p:tags r:id="rId2"/>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252855"/>
            <a:ext cx="10515600" cy="5030470"/>
          </a:xfrm>
        </p:spPr>
        <p:txBody>
          <a:bodyPr>
            <a:normAutofit/>
          </a:bodyPr>
          <a:p>
            <a:pPr marL="0" indent="0">
              <a:lnSpc>
                <a:spcPct val="170000"/>
              </a:lnSpc>
              <a:buNone/>
            </a:pPr>
            <a:r>
              <a:rPr altLang="zh-CN" sz="2000" dirty="0">
                <a:ea typeface="宋体" panose="02010600030101010101" pitchFamily="2" charset="-122"/>
                <a:sym typeface="+mn-ea"/>
              </a:rPr>
              <a:t>Thinking</a:t>
            </a:r>
            <a:r>
              <a:rPr lang="en-US" sz="2000" dirty="0">
                <a:ea typeface="宋体" panose="02010600030101010101" pitchFamily="2" charset="-122"/>
                <a:sym typeface="+mn-ea"/>
              </a:rPr>
              <a:t>1</a:t>
            </a:r>
            <a:r>
              <a:rPr altLang="zh-CN" sz="2000" dirty="0">
                <a:ea typeface="宋体" panose="02010600030101010101" pitchFamily="2" charset="-122"/>
                <a:sym typeface="+mn-ea"/>
              </a:rPr>
              <a:t>：</a:t>
            </a:r>
            <a:r>
              <a:rPr lang="zh-CN" sz="2000" dirty="0">
                <a:ea typeface="宋体" panose="02010600030101010101" pitchFamily="2" charset="-122"/>
                <a:sym typeface="+mn-ea"/>
              </a:rPr>
              <a:t>当我们思考数据源的时候，都有哪些维度，如果你想要使用爬虫抓取数据，都有哪些工具</a:t>
            </a:r>
            <a:endParaRPr lang="zh-CN" altLang="zh-CN"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2361565" y="2521585"/>
            <a:ext cx="5870575" cy="4143375"/>
          </a:xfrm>
          <a:prstGeom prst="rect">
            <a:avLst/>
          </a:prstGeom>
        </p:spPr>
      </p:pic>
      <p:sp>
        <p:nvSpPr>
          <p:cNvPr id="131" name="Content Placeholder 2"/>
          <p:cNvSpPr txBox="1">
            <a:spLocks noGrp="1"/>
          </p:cNvSpPr>
          <p:nvPr/>
        </p:nvSpPr>
        <p:spPr>
          <a:xfrm>
            <a:off x="4369435" y="2079625"/>
            <a:ext cx="1401445" cy="441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sz="1600" dirty="0">
                <a:ea typeface="宋体" panose="02010600030101010101" pitchFamily="2" charset="-122"/>
                <a:sym typeface="+mn-ea"/>
              </a:rPr>
              <a:t>存放</a:t>
            </a:r>
            <a:r>
              <a:rPr lang="en-US" altLang="zh-CN" sz="1600" dirty="0">
                <a:ea typeface="宋体" panose="02010600030101010101" pitchFamily="2" charset="-122"/>
                <a:sym typeface="+mn-ea"/>
              </a:rPr>
              <a:t>URL</a:t>
            </a: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8171180" y="4222750"/>
            <a:ext cx="1401445" cy="441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600" dirty="0">
                <a:ea typeface="宋体" panose="02010600030101010101" pitchFamily="2" charset="-122"/>
                <a:sym typeface="+mn-ea"/>
              </a:rPr>
              <a:t>发送访问请求</a:t>
            </a:r>
            <a:endParaRPr lang="en-US" altLang="zh-CN" sz="1600" dirty="0">
              <a:ea typeface="宋体" panose="02010600030101010101" pitchFamily="2" charset="-122"/>
              <a:sym typeface="+mn-ea"/>
            </a:endParaRPr>
          </a:p>
        </p:txBody>
      </p:sp>
      <p:sp>
        <p:nvSpPr>
          <p:cNvPr id="4" name="Content Placeholder 2"/>
          <p:cNvSpPr txBox="1">
            <a:spLocks noGrp="1"/>
          </p:cNvSpPr>
          <p:nvPr/>
        </p:nvSpPr>
        <p:spPr>
          <a:xfrm>
            <a:off x="3061335" y="6141720"/>
            <a:ext cx="1401445" cy="441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600" dirty="0">
                <a:ea typeface="宋体" panose="02010600030101010101" pitchFamily="2" charset="-122"/>
                <a:sym typeface="+mn-ea"/>
              </a:rPr>
              <a:t>提取数据</a:t>
            </a:r>
            <a:endParaRPr lang="en-US" altLang="zh-CN" sz="1600" dirty="0">
              <a:ea typeface="宋体" panose="02010600030101010101" pitchFamily="2" charset="-122"/>
              <a:sym typeface="+mn-ea"/>
            </a:endParaRPr>
          </a:p>
        </p:txBody>
      </p:sp>
      <p:sp>
        <p:nvSpPr>
          <p:cNvPr id="6" name="Content Placeholder 2"/>
          <p:cNvSpPr txBox="1">
            <a:spLocks noGrp="1"/>
          </p:cNvSpPr>
          <p:nvPr/>
        </p:nvSpPr>
        <p:spPr>
          <a:xfrm>
            <a:off x="5654675" y="6170295"/>
            <a:ext cx="1401445" cy="441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600" dirty="0">
                <a:ea typeface="宋体" panose="02010600030101010101" pitchFamily="2" charset="-122"/>
                <a:sym typeface="+mn-ea"/>
              </a:rPr>
              <a:t>提取</a:t>
            </a:r>
            <a:r>
              <a:rPr lang="en-US" altLang="zh-CN" sz="1600" dirty="0">
                <a:ea typeface="宋体" panose="02010600030101010101" pitchFamily="2" charset="-122"/>
                <a:sym typeface="+mn-ea"/>
              </a:rPr>
              <a:t>URL</a:t>
            </a:r>
            <a:endParaRPr lang="en-US" altLang="zh-CN" sz="1600" dirty="0">
              <a:ea typeface="宋体" panose="02010600030101010101" pitchFamily="2" charset="-122"/>
              <a:sym typeface="+mn-ea"/>
            </a:endParaRPr>
          </a:p>
        </p:txBody>
      </p:sp>
      <p:sp>
        <p:nvSpPr>
          <p:cNvPr id="7" name="Content Placeholder 2"/>
          <p:cNvSpPr txBox="1">
            <a:spLocks noGrp="1"/>
          </p:cNvSpPr>
          <p:nvPr/>
        </p:nvSpPr>
        <p:spPr>
          <a:xfrm>
            <a:off x="1303020" y="4254500"/>
            <a:ext cx="1401445" cy="441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600" dirty="0">
                <a:ea typeface="宋体" panose="02010600030101010101" pitchFamily="2" charset="-122"/>
                <a:sym typeface="+mn-ea"/>
              </a:rPr>
              <a:t>数据队列</a:t>
            </a:r>
            <a:endParaRPr lang="en-US" altLang="zh-CN" sz="1600" dirty="0">
              <a:ea typeface="宋体" panose="02010600030101010101" pitchFamily="2" charset="-122"/>
              <a:sym typeface="+mn-ea"/>
            </a:endParaRPr>
          </a:p>
        </p:txBody>
      </p:sp>
    </p:spTree>
    <p:custDataLst>
      <p:tags r:id="rId2"/>
    </p:custData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319530"/>
            <a:ext cx="10515600" cy="5030470"/>
          </a:xfrm>
        </p:spPr>
        <p:txBody>
          <a:bodyPr>
            <a:normAutofit lnSpcReduction="20000"/>
          </a:bodyPr>
          <a:p>
            <a:pPr marL="0" indent="0">
              <a:lnSpc>
                <a:spcPct val="170000"/>
              </a:lnSpc>
              <a:buNone/>
            </a:pPr>
            <a:r>
              <a:rPr altLang="zh-CN" sz="2200" dirty="0">
                <a:ea typeface="宋体" panose="02010600030101010101" pitchFamily="2" charset="-122"/>
                <a:sym typeface="+mn-ea"/>
              </a:rPr>
              <a:t>Thinking</a:t>
            </a:r>
            <a:r>
              <a:rPr lang="en-US" sz="2200" dirty="0">
                <a:ea typeface="宋体" panose="02010600030101010101" pitchFamily="2" charset="-122"/>
                <a:sym typeface="+mn-ea"/>
              </a:rPr>
              <a:t>2</a:t>
            </a:r>
            <a:r>
              <a:rPr altLang="zh-CN" sz="2200" dirty="0">
                <a:ea typeface="宋体" panose="02010600030101010101" pitchFamily="2" charset="-122"/>
                <a:sym typeface="+mn-ea"/>
              </a:rPr>
              <a:t>：</a:t>
            </a:r>
            <a:r>
              <a:rPr lang="zh-CN" sz="2200" dirty="0">
                <a:ea typeface="宋体" panose="02010600030101010101" pitchFamily="2" charset="-122"/>
                <a:sym typeface="+mn-ea"/>
              </a:rPr>
              <a:t>企业的数据源来自多个维度，请思考什么是企业的数据中台，你是如何</a:t>
            </a:r>
            <a:r>
              <a:rPr lang="zh-CN" sz="2200" dirty="0">
                <a:ea typeface="宋体" panose="02010600030101010101" pitchFamily="2" charset="-122"/>
                <a:sym typeface="+mn-ea"/>
              </a:rPr>
              <a:t>理解一方数据，二方数据，三方数据？</a:t>
            </a:r>
            <a:endParaRPr lang="zh-CN" altLang="zh-CN" sz="2200" dirty="0">
              <a:ea typeface="宋体" panose="02010600030101010101" pitchFamily="2" charset="-122"/>
              <a:sym typeface="+mn-ea"/>
            </a:endParaRPr>
          </a:p>
          <a:p>
            <a:pPr>
              <a:lnSpc>
                <a:spcPct val="170000"/>
              </a:lnSpc>
            </a:pPr>
            <a:endParaRPr lang="zh-CN" altLang="zh-CN" sz="2200" dirty="0">
              <a:ea typeface="宋体" panose="02010600030101010101" pitchFamily="2" charset="-122"/>
              <a:sym typeface="+mn-ea"/>
            </a:endParaRPr>
          </a:p>
        </p:txBody>
      </p:sp>
      <p:pic>
        <p:nvPicPr>
          <p:cNvPr id="4" name="图片 3" descr="数据中台-1"/>
          <p:cNvPicPr>
            <a:picLocks noChangeAspect="1"/>
          </p:cNvPicPr>
          <p:nvPr/>
        </p:nvPicPr>
        <p:blipFill>
          <a:blip r:embed="rId1"/>
          <a:stretch>
            <a:fillRect/>
          </a:stretch>
        </p:blipFill>
        <p:spPr>
          <a:xfrm>
            <a:off x="1574165" y="3009265"/>
            <a:ext cx="8867775" cy="3419475"/>
          </a:xfrm>
          <a:prstGeom prst="rect">
            <a:avLst/>
          </a:prstGeom>
        </p:spPr>
      </p:pic>
    </p:spTree>
    <p:custDataLst>
      <p:tags r:id="rId2"/>
    </p:custData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sym typeface="+mn-ea"/>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2081530" y="2150110"/>
            <a:ext cx="8920480" cy="1287145"/>
          </a:xfrm>
        </p:spPr>
        <p:txBody>
          <a:bodyPr>
            <a:noAutofit/>
          </a:bodyPr>
          <a:p>
            <a:pPr marL="0" indent="0">
              <a:lnSpc>
                <a:spcPct val="150000"/>
              </a:lnSpc>
              <a:buNone/>
            </a:pPr>
            <a:r>
              <a:rPr lang="en-US" sz="3800" dirty="0">
                <a:ea typeface="宋体" panose="02010600030101010101" pitchFamily="2" charset="-122"/>
                <a:sym typeface="+mn-ea"/>
              </a:rPr>
              <a:t>Action1</a:t>
            </a:r>
            <a:r>
              <a:rPr lang="zh-CN" altLang="en-US" sz="3800" dirty="0">
                <a:ea typeface="宋体" panose="02010600030101010101" pitchFamily="2" charset="-122"/>
                <a:sym typeface="+mn-ea"/>
              </a:rPr>
              <a:t>：</a:t>
            </a:r>
            <a:r>
              <a:rPr sz="3800" dirty="0">
                <a:ea typeface="宋体" panose="02010600030101010101" pitchFamily="2" charset="-122"/>
                <a:sym typeface="+mn-ea"/>
              </a:rPr>
              <a:t>不用任何数学库，如何求出sqrt(10)，并且精确到小数点后10位</a:t>
            </a:r>
            <a:endParaRPr lang="zh-CN" altLang="en-US" sz="38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Thinking&amp;Action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384810" y="1325880"/>
            <a:ext cx="4550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Action2</a:t>
            </a:r>
            <a:r>
              <a:rPr lang="zh-CN" altLang="en-US" sz="1800" dirty="0">
                <a:ea typeface="宋体" panose="02010600030101010101" pitchFamily="2" charset="-122"/>
                <a:sym typeface="+mn-ea"/>
              </a:rPr>
              <a:t>：汽车投诉信息采集：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数据源：</a:t>
            </a:r>
            <a:r>
              <a:rPr sz="1800" dirty="0">
                <a:ea typeface="宋体" panose="02010600030101010101" pitchFamily="2" charset="-122"/>
                <a:sym typeface="+mn-ea"/>
              </a:rPr>
              <a:t>http://www.12365auto.com/zlts/0-0-0-0-0-0_0-0-1.shtml</a:t>
            </a:r>
            <a:endParaRPr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投诉编号，投诉品牌，投诉车系，投诉车型，问题简述，典型问题，投诉时间，投诉状态</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可以采用</a:t>
            </a:r>
            <a:r>
              <a:rPr lang="en-US" altLang="zh-CN" sz="1800" dirty="0">
                <a:ea typeface="宋体" panose="02010600030101010101" pitchFamily="2" charset="-122"/>
                <a:sym typeface="+mn-ea"/>
              </a:rPr>
              <a:t>Python</a:t>
            </a:r>
            <a:r>
              <a:rPr lang="zh-CN" altLang="en-US" sz="1800" dirty="0">
                <a:ea typeface="宋体" panose="02010600030101010101" pitchFamily="2" charset="-122"/>
                <a:sym typeface="+mn-ea"/>
              </a:rPr>
              <a:t>爬虫</a:t>
            </a:r>
            <a:r>
              <a:rPr lang="zh-CN" altLang="en-US" sz="1800" dirty="0">
                <a:ea typeface="宋体" panose="02010600030101010101" pitchFamily="2" charset="-122"/>
                <a:sym typeface="+mn-ea"/>
              </a:rPr>
              <a:t>，或者第三方可视化工具</a:t>
            </a:r>
            <a:endParaRPr lang="zh-CN" altLang="en-US"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046980" y="1363980"/>
            <a:ext cx="6974205" cy="4206875"/>
          </a:xfrm>
          <a:prstGeom prst="rect">
            <a:avLst/>
          </a:prstGeom>
        </p:spPr>
      </p:pic>
    </p:spTree>
    <p:custDataLst>
      <p:tags r:id="rId2"/>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现有数据的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是否充分？</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比如</a:t>
            </a:r>
            <a:r>
              <a:rPr lang="en-US" altLang="zh-CN" sz="1800" dirty="0">
                <a:ea typeface="宋体" panose="02010600030101010101" pitchFamily="2" charset="-122"/>
                <a:sym typeface="+mn-ea"/>
              </a:rPr>
              <a:t>量化投资，基于大数据预测未来股票的波动，根据预测结果进行</a:t>
            </a:r>
            <a:r>
              <a:rPr lang="zh-CN" altLang="en-US" sz="1800" dirty="0">
                <a:ea typeface="宋体" panose="02010600030101010101" pitchFamily="2" charset="-122"/>
                <a:sym typeface="+mn-ea"/>
              </a:rPr>
              <a:t>股票</a:t>
            </a:r>
            <a:r>
              <a:rPr lang="en-US" altLang="zh-CN" sz="1800" dirty="0">
                <a:ea typeface="宋体" panose="02010600030101010101" pitchFamily="2" charset="-122"/>
                <a:sym typeface="+mn-ea"/>
              </a:rPr>
              <a:t>买卖</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Thinking</a:t>
            </a:r>
            <a:r>
              <a:rPr lang="zh-CN" altLang="zh-CN" sz="1800" dirty="0">
                <a:ea typeface="宋体" panose="02010600030101010101" pitchFamily="2" charset="-122"/>
                <a:sym typeface="+mn-ea"/>
              </a:rPr>
              <a:t>：如果有</a:t>
            </a:r>
            <a:r>
              <a:rPr lang="en-US" altLang="zh-CN" sz="1800" dirty="0">
                <a:ea typeface="宋体" panose="02010600030101010101" pitchFamily="2" charset="-122"/>
                <a:sym typeface="+mn-ea"/>
              </a:rPr>
              <a:t>以往股票的所有历史数据，是否可以根据这些数据做出一个预测率高的数据分析系统呢？</a:t>
            </a:r>
            <a:endParaRPr lang="en-US" altLang="zh-CN"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442710" y="2276475"/>
            <a:ext cx="5238750" cy="2305050"/>
          </a:xfrm>
          <a:prstGeom prst="rect">
            <a:avLst/>
          </a:prstGeom>
        </p:spPr>
      </p:pic>
    </p:spTree>
    <p:custDataLst>
      <p:tags r:id="rId2"/>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数据源-1"/>
          <p:cNvPicPr>
            <a:picLocks noChangeAspect="1"/>
          </p:cNvPicPr>
          <p:nvPr/>
        </p:nvPicPr>
        <p:blipFill>
          <a:blip r:embed="rId1"/>
          <a:stretch>
            <a:fillRect/>
          </a:stretch>
        </p:blipFill>
        <p:spPr>
          <a:xfrm>
            <a:off x="2028825" y="808355"/>
            <a:ext cx="8134350" cy="6019800"/>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爬虫工具-1"/>
          <p:cNvPicPr>
            <a:picLocks noChangeAspect="1"/>
          </p:cNvPicPr>
          <p:nvPr/>
        </p:nvPicPr>
        <p:blipFill>
          <a:blip r:embed="rId1"/>
          <a:stretch>
            <a:fillRect/>
          </a:stretch>
        </p:blipFill>
        <p:spPr>
          <a:xfrm>
            <a:off x="1176020" y="1200150"/>
            <a:ext cx="9839325" cy="5505450"/>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爬虫工具-2"/>
          <p:cNvPicPr>
            <a:picLocks noChangeAspect="1"/>
          </p:cNvPicPr>
          <p:nvPr/>
        </p:nvPicPr>
        <p:blipFill>
          <a:blip r:embed="rId1"/>
          <a:stretch>
            <a:fillRect/>
          </a:stretch>
        </p:blipFill>
        <p:spPr>
          <a:xfrm>
            <a:off x="1952625" y="1762125"/>
            <a:ext cx="8286750" cy="333375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Python基础-1"/>
          <p:cNvPicPr>
            <a:picLocks noChangeAspect="1"/>
          </p:cNvPicPr>
          <p:nvPr/>
        </p:nvPicPr>
        <p:blipFill>
          <a:blip r:embed="rId1"/>
          <a:stretch>
            <a:fillRect/>
          </a:stretch>
        </p:blipFill>
        <p:spPr>
          <a:xfrm>
            <a:off x="1828800" y="1628775"/>
            <a:ext cx="8534400" cy="3600450"/>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ython基础-2"/>
          <p:cNvPicPr>
            <a:picLocks noChangeAspect="1"/>
          </p:cNvPicPr>
          <p:nvPr/>
        </p:nvPicPr>
        <p:blipFill>
          <a:blip r:embed="rId1"/>
          <a:stretch>
            <a:fillRect/>
          </a:stretch>
        </p:blipFill>
        <p:spPr>
          <a:xfrm>
            <a:off x="2538095" y="104775"/>
            <a:ext cx="7115175" cy="6648450"/>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t>Summary</a:t>
            </a:r>
            <a:r>
              <a:rPr lang="zh-CN" altLang="en-US" dirty="0">
                <a:ea typeface="宋体" panose="02010600030101010101" pitchFamily="2" charset="-122"/>
              </a:rPr>
              <a:t>（如何有效使用数据采集）</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769620" y="1453515"/>
            <a:ext cx="10439400" cy="4461510"/>
          </a:xfrm>
          <a:prstGeom prst="rect">
            <a:avLst/>
          </a:prstGeom>
        </p:spPr>
        <p:txBody>
          <a:bodyPr>
            <a:normAutofit fontScale="70000"/>
          </a:bodyPr>
          <a:lstStyle/>
          <a:p>
            <a:pPr fontAlgn="auto">
              <a:lnSpc>
                <a:spcPct val="150000"/>
              </a:lnSpc>
            </a:pPr>
            <a:r>
              <a:rPr lang="zh-CN" altLang="en-US" sz="2600" dirty="0"/>
              <a:t>合理使用数据采集</a:t>
            </a:r>
            <a:endParaRPr lang="zh-CN" altLang="zh-CN" sz="2600" dirty="0"/>
          </a:p>
          <a:p>
            <a:pPr fontAlgn="auto">
              <a:lnSpc>
                <a:spcPct val="150000"/>
              </a:lnSpc>
            </a:pPr>
            <a:r>
              <a:rPr altLang="zh-CN" sz="2600" dirty="0"/>
              <a:t>robots协议</a:t>
            </a:r>
            <a:r>
              <a:rPr lang="zh-CN" altLang="zh-CN" sz="2600" dirty="0"/>
              <a:t>，</a:t>
            </a:r>
            <a:r>
              <a:rPr altLang="zh-CN" sz="2600" dirty="0"/>
              <a:t>也</a:t>
            </a:r>
            <a:r>
              <a:rPr lang="zh-CN" sz="2600" dirty="0"/>
              <a:t>称</a:t>
            </a:r>
            <a:r>
              <a:rPr altLang="zh-CN" sz="2600" dirty="0"/>
              <a:t>robots.txt</a:t>
            </a:r>
            <a:r>
              <a:rPr lang="en-US" sz="2600" dirty="0"/>
              <a:t>,</a:t>
            </a:r>
            <a:r>
              <a:rPr altLang="zh-CN" sz="2600" dirty="0"/>
              <a:t>存放于网站根目录下的文本文件，告诉</a:t>
            </a:r>
            <a:r>
              <a:rPr lang="zh-CN" altLang="zh-CN" sz="2600" dirty="0"/>
              <a:t>爬虫哪些不可以抓取</a:t>
            </a:r>
            <a:endParaRPr lang="zh-CN" altLang="zh-CN" sz="2600" dirty="0"/>
          </a:p>
          <a:p>
            <a:pPr marL="0" indent="0" fontAlgn="auto">
              <a:lnSpc>
                <a:spcPct val="150000"/>
              </a:lnSpc>
              <a:buNone/>
            </a:pPr>
            <a:r>
              <a:rPr sz="2600" dirty="0"/>
              <a:t>禁止所有搜索引擎访问网站的任何部分</a:t>
            </a:r>
            <a:r>
              <a:rPr lang="zh-CN" sz="2600" dirty="0"/>
              <a:t>：</a:t>
            </a:r>
            <a:endParaRPr sz="2600" dirty="0"/>
          </a:p>
          <a:p>
            <a:pPr marL="0" indent="0" fontAlgn="auto">
              <a:lnSpc>
                <a:spcPct val="150000"/>
              </a:lnSpc>
              <a:buNone/>
            </a:pPr>
            <a:r>
              <a:rPr sz="2600" dirty="0"/>
              <a:t>User-agent: *</a:t>
            </a:r>
            <a:endParaRPr sz="2600" dirty="0"/>
          </a:p>
          <a:p>
            <a:pPr marL="0" indent="0" fontAlgn="auto">
              <a:lnSpc>
                <a:spcPct val="150000"/>
              </a:lnSpc>
              <a:buNone/>
            </a:pPr>
            <a:r>
              <a:rPr sz="2600" dirty="0"/>
              <a:t>Disallow: /</a:t>
            </a:r>
            <a:endParaRPr sz="2600" dirty="0"/>
          </a:p>
          <a:p>
            <a:pPr marL="0" indent="0" fontAlgn="auto">
              <a:lnSpc>
                <a:spcPct val="150000"/>
              </a:lnSpc>
              <a:buNone/>
            </a:pPr>
            <a:r>
              <a:rPr lang="zh-CN" sz="2600" dirty="0"/>
              <a:t>禁止百度的机器人访问网站所有目录</a:t>
            </a:r>
            <a:endParaRPr lang="zh-CN" sz="2600" dirty="0"/>
          </a:p>
          <a:p>
            <a:pPr marL="0" indent="0" fontAlgn="auto">
              <a:lnSpc>
                <a:spcPct val="150000"/>
              </a:lnSpc>
              <a:buNone/>
            </a:pPr>
            <a:r>
              <a:rPr sz="2600" dirty="0"/>
              <a:t>User-agent: Baiduspider</a:t>
            </a:r>
            <a:endParaRPr sz="2600" dirty="0"/>
          </a:p>
          <a:p>
            <a:pPr marL="0" indent="0" fontAlgn="auto">
              <a:lnSpc>
                <a:spcPct val="150000"/>
              </a:lnSpc>
              <a:buNone/>
            </a:pPr>
            <a:r>
              <a:rPr sz="2600" dirty="0"/>
              <a:t>Disallow: /</a:t>
            </a:r>
            <a:endParaRPr sz="2600"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Summary</a:t>
            </a:r>
            <a:r>
              <a:rPr lang="zh-CN" altLang="en-US" dirty="0">
                <a:ea typeface="宋体" panose="02010600030101010101" pitchFamily="2" charset="-122"/>
                <a:sym typeface="+mn-ea"/>
              </a:rPr>
              <a:t>（如何有效使用数据采集）</a:t>
            </a:r>
            <a:endParaRPr dirty="0"/>
          </a:p>
        </p:txBody>
      </p:sp>
      <p:sp>
        <p:nvSpPr>
          <p:cNvPr id="164" name="Content Placeholder 2"/>
          <p:cNvSpPr txBox="1">
            <a:spLocks noGrp="1"/>
          </p:cNvSpPr>
          <p:nvPr>
            <p:ph type="body" idx="1"/>
          </p:nvPr>
        </p:nvSpPr>
        <p:spPr>
          <a:xfrm>
            <a:off x="769620" y="1453515"/>
            <a:ext cx="10439400" cy="4461510"/>
          </a:xfrm>
          <a:prstGeom prst="rect">
            <a:avLst/>
          </a:prstGeom>
        </p:spPr>
        <p:txBody>
          <a:bodyPr>
            <a:normAutofit/>
          </a:bodyPr>
          <a:lstStyle/>
          <a:p>
            <a:pPr marL="0" indent="0" fontAlgn="auto">
              <a:lnSpc>
                <a:spcPct val="150000"/>
              </a:lnSpc>
              <a:buNone/>
            </a:pPr>
            <a:r>
              <a:rPr lang="en-US" altLang="zh-CN" sz="2000" dirty="0"/>
              <a:t>Thinking</a:t>
            </a:r>
            <a:r>
              <a:rPr lang="zh-CN" altLang="en-US" sz="2000" dirty="0">
                <a:ea typeface="宋体" panose="02010600030101010101" pitchFamily="2" charset="-122"/>
              </a:rPr>
              <a:t>：</a:t>
            </a:r>
            <a:r>
              <a:rPr sz="2000" dirty="0"/>
              <a:t>对于场景问题的解决，目前没有思路，有无套路，如第一步应该做什么，第二步应该怎样</a:t>
            </a:r>
            <a:r>
              <a:rPr lang="zh-CN" sz="2000" dirty="0">
                <a:sym typeface="+mn-ea"/>
              </a:rPr>
              <a:t>做</a:t>
            </a:r>
            <a:endParaRPr lang="zh-CN" sz="2000" dirty="0">
              <a:sym typeface="+mn-ea"/>
            </a:endParaRPr>
          </a:p>
          <a:p>
            <a:pPr fontAlgn="auto">
              <a:lnSpc>
                <a:spcPct val="150000"/>
              </a:lnSpc>
            </a:pPr>
            <a:r>
              <a:rPr lang="zh-CN" sz="2000" dirty="0"/>
              <a:t>核心在于流程设计</a:t>
            </a:r>
            <a:endParaRPr lang="zh-CN" sz="2000" dirty="0"/>
          </a:p>
          <a:p>
            <a:pPr marL="0" indent="0" fontAlgn="auto">
              <a:lnSpc>
                <a:spcPct val="150000"/>
              </a:lnSpc>
              <a:buNone/>
            </a:pPr>
            <a:r>
              <a:rPr lang="en-US" altLang="zh-CN" sz="2000" dirty="0"/>
              <a:t>Step1</a:t>
            </a:r>
            <a:r>
              <a:rPr lang="zh-CN" altLang="zh-CN" sz="2000" dirty="0"/>
              <a:t>、人工完成流程</a:t>
            </a:r>
            <a:endParaRPr lang="zh-CN" altLang="zh-CN" sz="2000" dirty="0"/>
          </a:p>
          <a:p>
            <a:pPr marL="0" indent="0" fontAlgn="auto">
              <a:lnSpc>
                <a:spcPct val="150000"/>
              </a:lnSpc>
              <a:buNone/>
            </a:pPr>
            <a:r>
              <a:rPr lang="en-US" altLang="zh-CN" sz="2000" dirty="0"/>
              <a:t>Step2</a:t>
            </a:r>
            <a:r>
              <a:rPr lang="zh-CN" altLang="zh-CN" sz="2000" dirty="0"/>
              <a:t>、机器模拟操作</a:t>
            </a:r>
            <a:endParaRPr lang="zh-CN" altLang="zh-CN" sz="2000" dirty="0"/>
          </a:p>
          <a:p>
            <a:pPr marL="0" indent="0" fontAlgn="auto">
              <a:lnSpc>
                <a:spcPct val="150000"/>
              </a:lnSpc>
              <a:buNone/>
            </a:pPr>
            <a:r>
              <a:rPr lang="en-US" altLang="zh-CN" sz="2000" dirty="0"/>
              <a:t>Thinking</a:t>
            </a:r>
            <a:r>
              <a:rPr lang="zh-CN" altLang="zh-CN" sz="2000" dirty="0"/>
              <a:t>：流程是否固定，还是可能有多种可能</a:t>
            </a:r>
            <a:endParaRPr lang="zh-CN" altLang="zh-CN" sz="2000" dirty="0"/>
          </a:p>
          <a:p>
            <a:pPr marL="0" indent="0" fontAlgn="auto">
              <a:lnSpc>
                <a:spcPct val="150000"/>
              </a:lnSpc>
              <a:buNone/>
            </a:pPr>
            <a:r>
              <a:rPr lang="en-US" altLang="zh-CN" sz="2000" dirty="0"/>
              <a:t>Thinking</a:t>
            </a:r>
            <a:r>
              <a:rPr lang="zh-CN" altLang="en-US" sz="2000" dirty="0"/>
              <a:t>：采用怎样的工具，</a:t>
            </a:r>
            <a:r>
              <a:rPr lang="en-US" altLang="zh-CN" sz="2000" dirty="0"/>
              <a:t>Python</a:t>
            </a:r>
            <a:r>
              <a:rPr lang="zh-CN" altLang="zh-CN" sz="2000" dirty="0"/>
              <a:t>自动化 </a:t>
            </a:r>
            <a:r>
              <a:rPr lang="en-US" altLang="zh-CN" sz="2000" dirty="0"/>
              <a:t>or RPA</a:t>
            </a:r>
            <a:r>
              <a:rPr lang="zh-CN" altLang="zh-CN" sz="2000" dirty="0"/>
              <a:t>工具</a:t>
            </a:r>
            <a:endParaRPr lang="zh-CN" altLang="zh-CN" sz="2000" dirty="0"/>
          </a:p>
        </p:txBody>
      </p:sp>
      <p:pic>
        <p:nvPicPr>
          <p:cNvPr id="2" name="图片 1"/>
          <p:cNvPicPr>
            <a:picLocks noChangeAspect="1"/>
          </p:cNvPicPr>
          <p:nvPr>
            <p:custDataLst>
              <p:tags r:id="rId1"/>
            </p:custDataLst>
          </p:nvPr>
        </p:nvPicPr>
        <p:blipFill>
          <a:blip r:embed="rId2"/>
          <a:stretch>
            <a:fillRect/>
          </a:stretch>
        </p:blipFill>
        <p:spPr>
          <a:xfrm>
            <a:off x="7285355" y="2143125"/>
            <a:ext cx="4235450" cy="4218305"/>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2298065" y="1662430"/>
            <a:ext cx="7234555" cy="2740025"/>
          </a:xfrm>
          <a:prstGeom prst="rect">
            <a:avLst/>
          </a:prstGeom>
        </p:spPr>
      </p:pic>
      <p:sp>
        <p:nvSpPr>
          <p:cNvPr id="4" name="文本占位符 3"/>
          <p:cNvSpPr/>
          <p:nvPr>
            <p:ph type="body" idx="1"/>
          </p:nvPr>
        </p:nvSpPr>
        <p:spPr>
          <a:xfrm>
            <a:off x="2103120" y="4934585"/>
            <a:ext cx="8951595" cy="1551940"/>
          </a:xfrm>
        </p:spPr>
        <p:txBody>
          <a:bodyPr>
            <a:noAutofit/>
          </a:bodyPr>
          <a:p>
            <a:pPr>
              <a:lnSpc>
                <a:spcPct val="170000"/>
              </a:lnSpc>
            </a:pP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AR, MA, ARMA ,ARIMA, LSTM</a:t>
            </a:r>
            <a:endParaRPr lang="en-US" altLang="zh-CN"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Time Series Analysis，量化投资的基本技术</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2"/>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a:ea typeface="宋体" panose="02010600030101010101" pitchFamily="2" charset="-122"/>
                <a:sym typeface="+mn-ea"/>
              </a:rPr>
              <a:t>对数据</a:t>
            </a:r>
            <a:r>
              <a:rPr lang="en-US" altLang="zh-CN">
                <a:ea typeface="宋体" panose="02010600030101010101" pitchFamily="2" charset="-122"/>
                <a:sym typeface="+mn-ea"/>
              </a:rPr>
              <a:t>Feature</a:t>
            </a:r>
            <a:r>
              <a:rPr lang="zh-CN" altLang="zh-CN">
                <a:ea typeface="宋体" panose="02010600030101010101" pitchFamily="2" charset="-122"/>
                <a:sym typeface="+mn-ea"/>
              </a:rPr>
              <a:t>进行思考</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现有数据的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是否充分？</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一个数据的走势，是由多个维度影响的。需要通过多源的数据采集，收集到尽可能多的数据维度，同时保证数据的质量 =&gt; </a:t>
            </a:r>
            <a:r>
              <a:rPr lang="zh-CN" altLang="zh-CN" sz="1800" dirty="0">
                <a:ea typeface="宋体" panose="02010600030101010101" pitchFamily="2" charset="-122"/>
                <a:sym typeface="+mn-ea"/>
              </a:rPr>
              <a:t>收集到的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越充分，得到的数据挖掘结果质量越高</a:t>
            </a:r>
            <a:endParaRPr lang="zh-CN"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我们是否可以收集到足够数据足够多的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我们身处市场之中，很难跳脱出来，站在上帝视角了解全面的信息</a:t>
            </a:r>
            <a:endParaRPr lang="zh-CN" altLang="en-US"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依然可以找到更多的</a:t>
            </a:r>
            <a:r>
              <a:rPr lang="en-US" altLang="zh-CN" sz="1800" dirty="0">
                <a:ea typeface="宋体" panose="02010600030101010101" pitchFamily="2" charset="-122"/>
                <a:sym typeface="+mn-ea"/>
              </a:rPr>
              <a:t>Feature</a:t>
            </a:r>
            <a:r>
              <a:rPr lang="zh-CN" altLang="zh-CN" sz="1800" dirty="0">
                <a:ea typeface="宋体" panose="02010600030101010101" pitchFamily="2" charset="-122"/>
                <a:sym typeface="+mn-ea"/>
              </a:rPr>
              <a:t>，没有最多，只有更多</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当我们了解越多，越能知道真相，当然这也是有成本</a:t>
            </a:r>
            <a:endParaRPr lang="zh-CN"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358255" y="2489835"/>
            <a:ext cx="5229225" cy="2276475"/>
          </a:xfrm>
          <a:prstGeom prst="rect">
            <a:avLst/>
          </a:prstGeom>
        </p:spPr>
      </p:pic>
    </p:spTree>
    <p:custDataLst>
      <p:tags r:id="rId2"/>
    </p:custDataLst>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UNIT_PLACING_PICTURE_USER_VIEWPORT" val="{&quot;height&quot;:12285,&quot;width&quot;:14880}"/>
</p:tagLst>
</file>

<file path=ppt/tags/tag2.xml><?xml version="1.0" encoding="utf-8"?>
<p:tagLst xmlns:p="http://schemas.openxmlformats.org/presentationml/2006/main">
  <p:tag name="KSO_WM_SLIDE_MODEL_TYPE" val="dynamicNum"/>
</p:tagLst>
</file>

<file path=ppt/tags/tag20.xml><?xml version="1.0" encoding="utf-8"?>
<p:tagLst xmlns:p="http://schemas.openxmlformats.org/presentationml/2006/main">
  <p:tag name="KSO_WM_SLIDE_MODEL_TYPE" val="dynamicNum"/>
</p:tagLst>
</file>

<file path=ppt/tags/tag21.xml><?xml version="1.0" encoding="utf-8"?>
<p:tagLst xmlns:p="http://schemas.openxmlformats.org/presentationml/2006/main">
  <p:tag name="KSO_WM_SLIDE_MODEL_TYPE" val="dynamicNum"/>
</p:tagLst>
</file>

<file path=ppt/tags/tag22.xml><?xml version="1.0" encoding="utf-8"?>
<p:tagLst xmlns:p="http://schemas.openxmlformats.org/presentationml/2006/main">
  <p:tag name="KSO_WM_SLIDE_MODEL_TYPE" val="dynamicNum"/>
</p:tagLst>
</file>

<file path=ppt/tags/tag23.xml><?xml version="1.0" encoding="utf-8"?>
<p:tagLst xmlns:p="http://schemas.openxmlformats.org/presentationml/2006/main">
  <p:tag name="KSO_WM_SLIDE_MODEL_TYPE" val="dynamicNum"/>
</p:tagLst>
</file>

<file path=ppt/tags/tag24.xml><?xml version="1.0" encoding="utf-8"?>
<p:tagLst xmlns:p="http://schemas.openxmlformats.org/presentationml/2006/main">
  <p:tag name="KSO_WM_SLIDE_MODEL_TYPE" val="dynamicNum"/>
</p:tagLst>
</file>

<file path=ppt/tags/tag25.xml><?xml version="1.0" encoding="utf-8"?>
<p:tagLst xmlns:p="http://schemas.openxmlformats.org/presentationml/2006/main">
  <p:tag name="KSO_WM_SLIDE_MODEL_TYPE" val="dynamicNum"/>
</p:tagLst>
</file>

<file path=ppt/tags/tag26.xml><?xml version="1.0" encoding="utf-8"?>
<p:tagLst xmlns:p="http://schemas.openxmlformats.org/presentationml/2006/main">
  <p:tag name="KSO_WM_SLIDE_MODEL_TYPE" val="dynamicNum"/>
</p:tagLst>
</file>

<file path=ppt/tags/tag27.xml><?xml version="1.0" encoding="utf-8"?>
<p:tagLst xmlns:p="http://schemas.openxmlformats.org/presentationml/2006/main">
  <p:tag name="KSO_WM_SLIDE_MODEL_TYPE" val="dynamicNum"/>
</p:tagLst>
</file>

<file path=ppt/tags/tag28.xml><?xml version="1.0" encoding="utf-8"?>
<p:tagLst xmlns:p="http://schemas.openxmlformats.org/presentationml/2006/main">
  <p:tag name="KSO_WM_SLIDE_MODEL_TYPE" val="dynamicNum"/>
</p:tagLst>
</file>

<file path=ppt/tags/tag29.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SLIDE_MODEL_TYPE" val="dynamicNum"/>
</p:tagLst>
</file>

<file path=ppt/tags/tag30.xml><?xml version="1.0" encoding="utf-8"?>
<p:tagLst xmlns:p="http://schemas.openxmlformats.org/presentationml/2006/main">
  <p:tag name="KSO_WM_SLIDE_MODEL_TYPE" val="dynamicNum"/>
</p:tagLst>
</file>

<file path=ppt/tags/tag31.xml><?xml version="1.0" encoding="utf-8"?>
<p:tagLst xmlns:p="http://schemas.openxmlformats.org/presentationml/2006/main">
  <p:tag name="KSO_WM_SLIDE_MODEL_TYPE" val="dynamicNum"/>
</p:tagLst>
</file>

<file path=ppt/tags/tag32.xml><?xml version="1.0" encoding="utf-8"?>
<p:tagLst xmlns:p="http://schemas.openxmlformats.org/presentationml/2006/main">
  <p:tag name="KSO_WM_SLIDE_MODEL_TYPE" val="dynamicNum"/>
</p:tagLst>
</file>

<file path=ppt/tags/tag33.xml><?xml version="1.0" encoding="utf-8"?>
<p:tagLst xmlns:p="http://schemas.openxmlformats.org/presentationml/2006/main">
  <p:tag name="KSO_WM_SLIDE_MODEL_TYPE" val="dynamicNum"/>
</p:tagLst>
</file>

<file path=ppt/tags/tag34.xml><?xml version="1.0" encoding="utf-8"?>
<p:tagLst xmlns:p="http://schemas.openxmlformats.org/presentationml/2006/main">
  <p:tag name="KSO_WM_SLIDE_MODEL_TYPE" val="dynamicNum"/>
</p:tagLst>
</file>

<file path=ppt/tags/tag35.xml><?xml version="1.0" encoding="utf-8"?>
<p:tagLst xmlns:p="http://schemas.openxmlformats.org/presentationml/2006/main">
  <p:tag name="KSO_WM_SLIDE_MODEL_TYPE" val="dynamicNum"/>
</p:tagLst>
</file>

<file path=ppt/tags/tag36.xml><?xml version="1.0" encoding="utf-8"?>
<p:tagLst xmlns:p="http://schemas.openxmlformats.org/presentationml/2006/main">
  <p:tag name="KSO_WM_SLIDE_MODEL_TYPE" val="dynamicNum"/>
</p:tagLst>
</file>

<file path=ppt/tags/tag37.xml><?xml version="1.0" encoding="utf-8"?>
<p:tagLst xmlns:p="http://schemas.openxmlformats.org/presentationml/2006/main">
  <p:tag name="KSO_WM_SLIDE_MODEL_TYPE" val="dynamicNum"/>
</p:tagLst>
</file>

<file path=ppt/tags/tag38.xml><?xml version="1.0" encoding="utf-8"?>
<p:tagLst xmlns:p="http://schemas.openxmlformats.org/presentationml/2006/main">
  <p:tag name="KSO_WM_SLIDE_MODEL_TYPE" val="dynamicNum"/>
</p:tagLst>
</file>

<file path=ppt/tags/tag39.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SLIDE_MODEL_TYPE" val="dynamicNum"/>
</p:tagLst>
</file>

<file path=ppt/tags/tag40.xml><?xml version="1.0" encoding="utf-8"?>
<p:tagLst xmlns:p="http://schemas.openxmlformats.org/presentationml/2006/main">
  <p:tag name="KSO_WM_SLIDE_MODEL_TYPE" val="dynamicNum"/>
</p:tagLst>
</file>

<file path=ppt/tags/tag41.xml><?xml version="1.0" encoding="utf-8"?>
<p:tagLst xmlns:p="http://schemas.openxmlformats.org/presentationml/2006/main">
  <p:tag name="KSO_WM_SLIDE_MODEL_TYPE" val="dynamicNum"/>
</p:tagLst>
</file>

<file path=ppt/tags/tag42.xml><?xml version="1.0" encoding="utf-8"?>
<p:tagLst xmlns:p="http://schemas.openxmlformats.org/presentationml/2006/main">
  <p:tag name="KSO_WM_SLIDE_MODEL_TYPE" val="dynamicNum"/>
</p:tagLst>
</file>

<file path=ppt/tags/tag43.xml><?xml version="1.0" encoding="utf-8"?>
<p:tagLst xmlns:p="http://schemas.openxmlformats.org/presentationml/2006/main">
  <p:tag name="KSO_WM_SLIDE_MODEL_TYPE" val="dynamicNum"/>
</p:tagLst>
</file>

<file path=ppt/tags/tag44.xml><?xml version="1.0" encoding="utf-8"?>
<p:tagLst xmlns:p="http://schemas.openxmlformats.org/presentationml/2006/main">
  <p:tag name="KSO_WM_SLIDE_MODEL_TYPE" val="dynamicNum"/>
</p:tagLst>
</file>

<file path=ppt/tags/tag45.xml><?xml version="1.0" encoding="utf-8"?>
<p:tagLst xmlns:p="http://schemas.openxmlformats.org/presentationml/2006/main">
  <p:tag name="KSO_WM_SLIDE_MODEL_TYPE" val="dynamicNum"/>
</p:tagLst>
</file>

<file path=ppt/tags/tag46.xml><?xml version="1.0" encoding="utf-8"?>
<p:tagLst xmlns:p="http://schemas.openxmlformats.org/presentationml/2006/main">
  <p:tag name="KSO_WM_SLIDE_MODEL_TYPE" val="dynamicNum"/>
</p:tagLst>
</file>

<file path=ppt/tags/tag47.xml><?xml version="1.0" encoding="utf-8"?>
<p:tagLst xmlns:p="http://schemas.openxmlformats.org/presentationml/2006/main">
  <p:tag name="KSO_WM_SLIDE_MODEL_TYPE" val="dynamicNum"/>
</p:tagLst>
</file>

<file path=ppt/tags/tag48.xml><?xml version="1.0" encoding="utf-8"?>
<p:tagLst xmlns:p="http://schemas.openxmlformats.org/presentationml/2006/main">
  <p:tag name="KSO_WM_SLIDE_MODEL_TYPE" val="dynamicNum"/>
</p:tagLst>
</file>

<file path=ppt/tags/tag49.xml><?xml version="1.0" encoding="utf-8"?>
<p:tagLst xmlns:p="http://schemas.openxmlformats.org/presentationml/2006/main">
  <p:tag name="KSO_WM_SLIDE_MODEL_TYPE" val="dynamicNum"/>
</p:tagLst>
</file>

<file path=ppt/tags/tag5.xml><?xml version="1.0" encoding="utf-8"?>
<p:tagLst xmlns:p="http://schemas.openxmlformats.org/presentationml/2006/main">
  <p:tag name="KSO_WM_SLIDE_MODEL_TYPE" val="dynamicNum"/>
</p:tagLst>
</file>

<file path=ppt/tags/tag50.xml><?xml version="1.0" encoding="utf-8"?>
<p:tagLst xmlns:p="http://schemas.openxmlformats.org/presentationml/2006/main">
  <p:tag name="KSO_WM_SLIDE_MODEL_TYPE" val="dynamicNum"/>
</p:tagLst>
</file>

<file path=ppt/tags/tag51.xml><?xml version="1.0" encoding="utf-8"?>
<p:tagLst xmlns:p="http://schemas.openxmlformats.org/presentationml/2006/main">
  <p:tag name="KSO_WM_SLIDE_MODEL_TYPE" val="dynamicNum"/>
</p:tagLst>
</file>

<file path=ppt/tags/tag52.xml><?xml version="1.0" encoding="utf-8"?>
<p:tagLst xmlns:p="http://schemas.openxmlformats.org/presentationml/2006/main">
  <p:tag name="REFSHAPE" val="648035340"/>
  <p:tag name="KSO_WM_UNIT_PLACING_PICTURE_USER_VIEWPORT" val="{&quot;height&quot;:3030,&quot;width&quot;:11220}"/>
</p:tagLst>
</file>

<file path=ppt/tags/tag53.xml><?xml version="1.0" encoding="utf-8"?>
<p:tagLst xmlns:p="http://schemas.openxmlformats.org/presentationml/2006/main">
  <p:tag name="KSO_WM_SLIDE_MODEL_TYPE" val="dynamicNum"/>
</p:tagLst>
</file>

<file path=ppt/tags/tag54.xml><?xml version="1.0" encoding="utf-8"?>
<p:tagLst xmlns:p="http://schemas.openxmlformats.org/presentationml/2006/main">
  <p:tag name="KSO_WM_SLIDE_MODEL_TYPE" val="dynamicNum"/>
</p:tagLst>
</file>

<file path=ppt/tags/tag55.xml><?xml version="1.0" encoding="utf-8"?>
<p:tagLst xmlns:p="http://schemas.openxmlformats.org/presentationml/2006/main">
  <p:tag name="KSO_WM_SLIDE_MODEL_TYPE" val="dynamicNum"/>
</p:tagLst>
</file>

<file path=ppt/tags/tag56.xml><?xml version="1.0" encoding="utf-8"?>
<p:tagLst xmlns:p="http://schemas.openxmlformats.org/presentationml/2006/main">
  <p:tag name="KSO_WM_SLIDE_MODEL_TYPE" val="dynamicNum"/>
</p:tagLst>
</file>

<file path=ppt/tags/tag57.xml><?xml version="1.0" encoding="utf-8"?>
<p:tagLst xmlns:p="http://schemas.openxmlformats.org/presentationml/2006/main">
  <p:tag name="KSO_WM_SLIDE_MODEL_TYPE" val="dynamicNum"/>
</p:tagLst>
</file>

<file path=ppt/tags/tag58.xml><?xml version="1.0" encoding="utf-8"?>
<p:tagLst xmlns:p="http://schemas.openxmlformats.org/presentationml/2006/main">
  <p:tag name="KSO_WM_UNIT_PLACING_PICTURE_USER_VIEWPORT" val="{&quot;height&quot;:7470,&quot;width&quot;:7500}"/>
</p:tagLst>
</file>

<file path=ppt/tags/tag6.xml><?xml version="1.0" encoding="utf-8"?>
<p:tagLst xmlns:p="http://schemas.openxmlformats.org/presentationml/2006/main">
  <p:tag name="KSO_WM_UNIT_TABLE_BEAUTIFY" val="smartTable{582ee176-ea32-4a5d-b2f1-f1cf922cd74c}"/>
</p:tagLst>
</file>

<file path=ppt/tags/tag7.xml><?xml version="1.0" encoding="utf-8"?>
<p:tagLst xmlns:p="http://schemas.openxmlformats.org/presentationml/2006/main">
  <p:tag name="KSO_WM_UNIT_TABLE_BEAUTIFY" val="smartTable{122e7854-53b9-45c7-9b07-8c3869b89b24}"/>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14158</Words>
  <Application>WPS 演示</Application>
  <PresentationFormat>宽屏</PresentationFormat>
  <Paragraphs>873</Paragraphs>
  <Slides>77</Slides>
  <Notes>19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77</vt:i4>
      </vt:variant>
    </vt:vector>
  </HeadingPairs>
  <TitlesOfParts>
    <vt:vector size="91" baseType="lpstr">
      <vt:lpstr>Arial</vt:lpstr>
      <vt:lpstr>宋体</vt:lpstr>
      <vt:lpstr>Wingdings</vt:lpstr>
      <vt:lpstr>Calibri</vt:lpstr>
      <vt:lpstr>Calibri Light</vt:lpstr>
      <vt:lpstr>Arial</vt:lpstr>
      <vt:lpstr>Calibri</vt:lpstr>
      <vt:lpstr>Calibri Light</vt:lpstr>
      <vt:lpstr>微软雅黑</vt:lpstr>
      <vt:lpstr>Arial Unicode MS</vt:lpstr>
      <vt:lpstr>PingFang SC</vt:lpstr>
      <vt:lpstr>Times New Roman</vt:lpstr>
      <vt:lpstr>Wingdings</vt:lpstr>
      <vt:lpstr>Office 主题​​</vt:lpstr>
      <vt:lpstr>数据采集与实战 Lesson1-2 </vt:lpstr>
      <vt:lpstr>学习方法</vt:lpstr>
      <vt:lpstr>学习方法</vt:lpstr>
      <vt:lpstr>学习方法</vt:lpstr>
      <vt:lpstr>&gt;&gt;   今天的学习目标</vt:lpstr>
      <vt:lpstr>1/2  数据采集 </vt:lpstr>
      <vt:lpstr>对数据Feature进行思考</vt:lpstr>
      <vt:lpstr>对数据Feature进行思考</vt:lpstr>
      <vt:lpstr>对数据Feature进行思考</vt:lpstr>
      <vt:lpstr>数据源都有哪些维度</vt:lpstr>
      <vt:lpstr>数据源都有哪些维度</vt:lpstr>
      <vt:lpstr>数据源（nCoV）</vt:lpstr>
      <vt:lpstr>数据源（nCoV）</vt:lpstr>
      <vt:lpstr>数据源都有哪些维度</vt:lpstr>
      <vt:lpstr>数据源都有哪些维度</vt:lpstr>
      <vt:lpstr>数据源都有哪些维度</vt:lpstr>
      <vt:lpstr>数据源都有哪些维度</vt:lpstr>
      <vt:lpstr>数据源都有哪些维度</vt:lpstr>
      <vt:lpstr>数据源都有哪些维度</vt:lpstr>
      <vt:lpstr>数据源都有哪些维度</vt:lpstr>
      <vt:lpstr>通过埋点进行数据驱动</vt:lpstr>
      <vt:lpstr>数据源都有哪些维度</vt:lpstr>
      <vt:lpstr>数据源都有哪些维度</vt:lpstr>
      <vt:lpstr>Project A：汽车评论抓取（京东）</vt:lpstr>
      <vt:lpstr>Project B：采集汽车投诉信息</vt:lpstr>
      <vt:lpstr>Project C：采集微博上关于Viloran 威然的口碑</vt:lpstr>
      <vt:lpstr>Project A：汽车评论抓取（京东）</vt:lpstr>
      <vt:lpstr>Project A：汽车评论抓取（京东）</vt:lpstr>
      <vt:lpstr>Project B：采集汽车投诉信息</vt:lpstr>
      <vt:lpstr>八爪鱼工具</vt:lpstr>
      <vt:lpstr>八爪鱼工具</vt:lpstr>
      <vt:lpstr>Project B：采集汽车投诉信息</vt:lpstr>
      <vt:lpstr>Project B：采集汽车投诉信息</vt:lpstr>
      <vt:lpstr>Project B：采集汽车投诉信息</vt:lpstr>
      <vt:lpstr>Project B：采集汽车投诉信息</vt:lpstr>
      <vt:lpstr>Project B：采集汽车投诉信息</vt:lpstr>
      <vt:lpstr>Project B：采集汽车投诉信息</vt:lpstr>
      <vt:lpstr>Project B：采集汽车投诉信息</vt:lpstr>
      <vt:lpstr>Project C：汽车口碑采集</vt:lpstr>
      <vt:lpstr>Project C：汽车口碑采集</vt:lpstr>
      <vt:lpstr>Project C：汽车口碑采集</vt:lpstr>
      <vt:lpstr>Project C：汽车口碑采集</vt:lpstr>
      <vt:lpstr>Python爬虫</vt:lpstr>
      <vt:lpstr>BeautifulSoup使用</vt:lpstr>
      <vt:lpstr>BeautifulSoup使用</vt:lpstr>
      <vt:lpstr>BeautifulSoup使用</vt:lpstr>
      <vt:lpstr>Project A：汽车投诉采集</vt:lpstr>
      <vt:lpstr>Project A：汽车投诉采集</vt:lpstr>
      <vt:lpstr>Project A：汽车投诉采集</vt:lpstr>
      <vt:lpstr>Selenium使用</vt:lpstr>
      <vt:lpstr>Project D：自动登录Github</vt:lpstr>
      <vt:lpstr>自动化运营</vt:lpstr>
      <vt:lpstr>自动化运营</vt:lpstr>
      <vt:lpstr>Summary</vt:lpstr>
      <vt:lpstr>2/2 Python基础</vt:lpstr>
      <vt:lpstr>Python IDE的选择</vt:lpstr>
      <vt:lpstr>Online Notebook使用</vt:lpstr>
      <vt:lpstr>Kaggle Notebook</vt:lpstr>
      <vt:lpstr>Baidu AI Studio</vt:lpstr>
      <vt:lpstr>Tianchi Notebook</vt:lpstr>
      <vt:lpstr>Google Colab</vt:lpstr>
      <vt:lpstr>Google Colab</vt:lpstr>
      <vt:lpstr>Ali PAI DSW</vt:lpstr>
      <vt:lpstr>Python基础自测</vt:lpstr>
      <vt:lpstr>Python基础自测</vt:lpstr>
      <vt:lpstr>Thinking&amp;Action</vt:lpstr>
      <vt:lpstr>Thinking&amp;Action</vt:lpstr>
      <vt:lpstr>Thinking&amp;Action</vt:lpstr>
      <vt:lpstr>Thinking&amp;Action</vt:lpstr>
      <vt:lpstr>Summary</vt:lpstr>
      <vt:lpstr>Summary</vt:lpstr>
      <vt:lpstr>Summary</vt:lpstr>
      <vt:lpstr>Summary</vt:lpstr>
      <vt:lpstr>Summary</vt:lpstr>
      <vt:lpstr>Summary（如何有效使用数据采集）</vt:lpstr>
      <vt:lpstr>Summary（如何有效使用数据采集）</vt:lpstr>
      <vt:lpstr>Thank You Using data to solve problems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2396</cp:revision>
  <dcterms:created xsi:type="dcterms:W3CDTF">2019-08-30T07:48:00Z</dcterms:created>
  <dcterms:modified xsi:type="dcterms:W3CDTF">2020-08-18T15:30:36Z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